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 id="257" r:id="rId3"/>
    <p:sldId id="258" r:id="rId4"/>
    <p:sldId id="259" r:id="rId5"/>
    <p:sldId id="260" r:id="rId6"/>
    <p:sldId id="261" r:id="rId7"/>
    <p:sldId id="262" r:id="rId8"/>
    <p:sldId id="263" r:id="rId9"/>
    <p:sldId id="264" r:id="rId10"/>
    <p:sldId id="265" r:id="rId11"/>
    <p:sldId id="316" r:id="rId12"/>
    <p:sldId id="266" r:id="rId13"/>
    <p:sldId id="267" r:id="rId14"/>
    <p:sldId id="272" r:id="rId15"/>
    <p:sldId id="273" r:id="rId16"/>
    <p:sldId id="274" r:id="rId17"/>
    <p:sldId id="275" r:id="rId18"/>
    <p:sldId id="276" r:id="rId19"/>
    <p:sldId id="277" r:id="rId20"/>
    <p:sldId id="278" r:id="rId21"/>
    <p:sldId id="279" r:id="rId22"/>
    <p:sldId id="280" r:id="rId23"/>
    <p:sldId id="281" r:id="rId24"/>
    <p:sldId id="282" r:id="rId25"/>
    <p:sldId id="283" r:id="rId26"/>
    <p:sldId id="284" r:id="rId27"/>
    <p:sldId id="285" r:id="rId28"/>
    <p:sldId id="286" r:id="rId29"/>
    <p:sldId id="287" r:id="rId30"/>
    <p:sldId id="288" r:id="rId31"/>
    <p:sldId id="289" r:id="rId32"/>
    <p:sldId id="290" r:id="rId33"/>
    <p:sldId id="291" r:id="rId34"/>
    <p:sldId id="292" r:id="rId35"/>
    <p:sldId id="293" r:id="rId36"/>
    <p:sldId id="294" r:id="rId37"/>
    <p:sldId id="295" r:id="rId38"/>
    <p:sldId id="296" r:id="rId39"/>
    <p:sldId id="297" r:id="rId40"/>
    <p:sldId id="298" r:id="rId41"/>
    <p:sldId id="299" r:id="rId42"/>
    <p:sldId id="300" r:id="rId43"/>
    <p:sldId id="301" r:id="rId44"/>
    <p:sldId id="302" r:id="rId45"/>
    <p:sldId id="303" r:id="rId46"/>
    <p:sldId id="304" r:id="rId47"/>
    <p:sldId id="305" r:id="rId48"/>
    <p:sldId id="306" r:id="rId49"/>
    <p:sldId id="307" r:id="rId50"/>
    <p:sldId id="308" r:id="rId51"/>
    <p:sldId id="309" r:id="rId52"/>
    <p:sldId id="310" r:id="rId53"/>
    <p:sldId id="311" r:id="rId54"/>
    <p:sldId id="312" r:id="rId55"/>
    <p:sldId id="315" r:id="rId56"/>
    <p:sldId id="313" r:id="rId57"/>
    <p:sldId id="314" r:id="rId58"/>
    <p:sldId id="330" r:id="rId59"/>
    <p:sldId id="322" r:id="rId60"/>
    <p:sldId id="323" r:id="rId61"/>
    <p:sldId id="325" r:id="rId62"/>
    <p:sldId id="327" r:id="rId63"/>
    <p:sldId id="326" r:id="rId64"/>
    <p:sldId id="317" r:id="rId65"/>
    <p:sldId id="319" r:id="rId66"/>
    <p:sldId id="329" r:id="rId67"/>
    <p:sldId id="318" r:id="rId68"/>
    <p:sldId id="320" r:id="rId69"/>
    <p:sldId id="328" r:id="rId70"/>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9" d="100"/>
          <a:sy n="69" d="100"/>
        </p:scale>
        <p:origin x="564"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fr-FR" smtClean="0"/>
              <a:t>Modifiez le style du titre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fr-FR" smtClean="0"/>
              <a:t>Modifiez le style des sous-titres du masque</a:t>
            </a:r>
            <a:endParaRPr lang="en-US" dirty="0"/>
          </a:p>
        </p:txBody>
      </p:sp>
      <p:sp>
        <p:nvSpPr>
          <p:cNvPr id="4" name="Date Placeholder 3"/>
          <p:cNvSpPr>
            <a:spLocks noGrp="1"/>
          </p:cNvSpPr>
          <p:nvPr>
            <p:ph type="dt" sz="half" idx="10"/>
          </p:nvPr>
        </p:nvSpPr>
        <p:spPr/>
        <p:txBody>
          <a:bodyPr/>
          <a:lstStyle/>
          <a:p>
            <a:fld id="{57D81A2F-5A33-431D-A339-E6FDD72AB412}" type="datetimeFigureOut">
              <a:rPr lang="fr-FR" smtClean="0"/>
              <a:t>07/02/2024</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6E685BEB-CB29-4B4F-B2E2-01CA5689F203}" type="slidenum">
              <a:rPr lang="fr-FR" smtClean="0"/>
              <a:t>‹N°›</a:t>
            </a:fld>
            <a:endParaRPr lang="fr-FR"/>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94756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smtClean="0"/>
              <a:t>Modifiez le style du titre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Date Placeholder 3"/>
          <p:cNvSpPr>
            <a:spLocks noGrp="1"/>
          </p:cNvSpPr>
          <p:nvPr>
            <p:ph type="dt" sz="half" idx="10"/>
          </p:nvPr>
        </p:nvSpPr>
        <p:spPr/>
        <p:txBody>
          <a:bodyPr/>
          <a:lstStyle/>
          <a:p>
            <a:fld id="{57D81A2F-5A33-431D-A339-E6FDD72AB412}" type="datetimeFigureOut">
              <a:rPr lang="fr-FR" smtClean="0"/>
              <a:t>07/02/2024</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6E685BEB-CB29-4B4F-B2E2-01CA5689F203}" type="slidenum">
              <a:rPr lang="fr-FR" smtClean="0"/>
              <a:t>‹N°›</a:t>
            </a:fld>
            <a:endParaRPr lang="fr-FR"/>
          </a:p>
        </p:txBody>
      </p:sp>
    </p:spTree>
    <p:extLst>
      <p:ext uri="{BB962C8B-B14F-4D97-AF65-F5344CB8AC3E}">
        <p14:creationId xmlns:p14="http://schemas.microsoft.com/office/powerpoint/2010/main" val="12223307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Titre vertical et text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fr-FR" smtClean="0"/>
              <a:t>Modifiez le style du titre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Date Placeholder 3"/>
          <p:cNvSpPr>
            <a:spLocks noGrp="1"/>
          </p:cNvSpPr>
          <p:nvPr>
            <p:ph type="dt" sz="half" idx="10"/>
          </p:nvPr>
        </p:nvSpPr>
        <p:spPr/>
        <p:txBody>
          <a:bodyPr/>
          <a:lstStyle/>
          <a:p>
            <a:fld id="{57D81A2F-5A33-431D-A339-E6FDD72AB412}" type="datetimeFigureOut">
              <a:rPr lang="fr-FR" smtClean="0"/>
              <a:t>07/02/2024</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6E685BEB-CB29-4B4F-B2E2-01CA5689F203}" type="slidenum">
              <a:rPr lang="fr-FR" smtClean="0"/>
              <a:t>‹N°›</a:t>
            </a:fld>
            <a:endParaRPr lang="fr-FR"/>
          </a:p>
        </p:txBody>
      </p:sp>
    </p:spTree>
    <p:extLst>
      <p:ext uri="{BB962C8B-B14F-4D97-AF65-F5344CB8AC3E}">
        <p14:creationId xmlns:p14="http://schemas.microsoft.com/office/powerpoint/2010/main" val="20315231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fr-FR" smtClean="0"/>
              <a:t>Modifiez le style du titre</a:t>
            </a:r>
            <a:endParaRPr lang="en-US" dirty="0"/>
          </a:p>
        </p:txBody>
      </p:sp>
      <p:sp>
        <p:nvSpPr>
          <p:cNvPr id="3" name="Content Placeholder 2"/>
          <p:cNvSpPr>
            <a:spLocks noGrp="1"/>
          </p:cNvSpPr>
          <p:nvPr>
            <p:ph idx="1"/>
          </p:nvPr>
        </p:nvSpPr>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Date Placeholder 3"/>
          <p:cNvSpPr>
            <a:spLocks noGrp="1"/>
          </p:cNvSpPr>
          <p:nvPr>
            <p:ph type="dt" sz="half" idx="10"/>
          </p:nvPr>
        </p:nvSpPr>
        <p:spPr/>
        <p:txBody>
          <a:bodyPr/>
          <a:lstStyle/>
          <a:p>
            <a:fld id="{57D81A2F-5A33-431D-A339-E6FDD72AB412}" type="datetimeFigureOut">
              <a:rPr lang="fr-FR" smtClean="0"/>
              <a:t>07/02/2024</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6E685BEB-CB29-4B4F-B2E2-01CA5689F203}" type="slidenum">
              <a:rPr lang="fr-FR" smtClean="0"/>
              <a:t>‹N°›</a:t>
            </a:fld>
            <a:endParaRPr lang="fr-FR"/>
          </a:p>
        </p:txBody>
      </p:sp>
    </p:spTree>
    <p:extLst>
      <p:ext uri="{BB962C8B-B14F-4D97-AF65-F5344CB8AC3E}">
        <p14:creationId xmlns:p14="http://schemas.microsoft.com/office/powerpoint/2010/main" val="4671134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Titre de section">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fr-FR" smtClean="0"/>
              <a:t>Modifiez le style du titre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smtClean="0"/>
              <a:t>Modifiez les styles du texte du masque</a:t>
            </a:r>
          </a:p>
        </p:txBody>
      </p:sp>
      <p:sp>
        <p:nvSpPr>
          <p:cNvPr id="4" name="Date Placeholder 3"/>
          <p:cNvSpPr>
            <a:spLocks noGrp="1"/>
          </p:cNvSpPr>
          <p:nvPr>
            <p:ph type="dt" sz="half" idx="10"/>
          </p:nvPr>
        </p:nvSpPr>
        <p:spPr/>
        <p:txBody>
          <a:bodyPr/>
          <a:lstStyle/>
          <a:p>
            <a:fld id="{57D81A2F-5A33-431D-A339-E6FDD72AB412}" type="datetimeFigureOut">
              <a:rPr lang="fr-FR" smtClean="0"/>
              <a:t>07/02/2024</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6E685BEB-CB29-4B4F-B2E2-01CA5689F203}" type="slidenum">
              <a:rPr lang="fr-FR" smtClean="0"/>
              <a:t>‹N°›</a:t>
            </a:fld>
            <a:endParaRPr lang="fr-FR"/>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361490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fr-FR" smtClean="0"/>
              <a:t>Modifiez le style du titre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5" name="Date Placeholder 4"/>
          <p:cNvSpPr>
            <a:spLocks noGrp="1"/>
          </p:cNvSpPr>
          <p:nvPr>
            <p:ph type="dt" sz="half" idx="10"/>
          </p:nvPr>
        </p:nvSpPr>
        <p:spPr/>
        <p:txBody>
          <a:bodyPr/>
          <a:lstStyle/>
          <a:p>
            <a:fld id="{57D81A2F-5A33-431D-A339-E6FDD72AB412}" type="datetimeFigureOut">
              <a:rPr lang="fr-FR" smtClean="0"/>
              <a:t>07/02/2024</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6E685BEB-CB29-4B4F-B2E2-01CA5689F203}" type="slidenum">
              <a:rPr lang="fr-FR" smtClean="0"/>
              <a:t>‹N°›</a:t>
            </a:fld>
            <a:endParaRPr lang="fr-FR"/>
          </a:p>
        </p:txBody>
      </p:sp>
    </p:spTree>
    <p:extLst>
      <p:ext uri="{BB962C8B-B14F-4D97-AF65-F5344CB8AC3E}">
        <p14:creationId xmlns:p14="http://schemas.microsoft.com/office/powerpoint/2010/main" val="15683686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fr-FR" smtClean="0"/>
              <a:t>Modifiez le style du titre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Modifiez les styles du texte du masque</a:t>
            </a:r>
          </a:p>
        </p:txBody>
      </p:sp>
      <p:sp>
        <p:nvSpPr>
          <p:cNvPr id="4" name="Content Placeholder 3"/>
          <p:cNvSpPr>
            <a:spLocks noGrp="1"/>
          </p:cNvSpPr>
          <p:nvPr>
            <p:ph sz="half" idx="2"/>
          </p:nvPr>
        </p:nvSpPr>
        <p:spPr>
          <a:xfrm>
            <a:off x="1097280" y="2582334"/>
            <a:ext cx="4937760" cy="3378200"/>
          </a:xfrm>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Modifiez les styles du texte du masque</a:t>
            </a:r>
          </a:p>
        </p:txBody>
      </p:sp>
      <p:sp>
        <p:nvSpPr>
          <p:cNvPr id="6" name="Content Placeholder 5"/>
          <p:cNvSpPr>
            <a:spLocks noGrp="1"/>
          </p:cNvSpPr>
          <p:nvPr>
            <p:ph sz="quarter" idx="4"/>
          </p:nvPr>
        </p:nvSpPr>
        <p:spPr>
          <a:xfrm>
            <a:off x="6217920" y="2582334"/>
            <a:ext cx="4937760" cy="3378200"/>
          </a:xfrm>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7" name="Date Placeholder 6"/>
          <p:cNvSpPr>
            <a:spLocks noGrp="1"/>
          </p:cNvSpPr>
          <p:nvPr>
            <p:ph type="dt" sz="half" idx="10"/>
          </p:nvPr>
        </p:nvSpPr>
        <p:spPr/>
        <p:txBody>
          <a:bodyPr/>
          <a:lstStyle/>
          <a:p>
            <a:fld id="{57D81A2F-5A33-431D-A339-E6FDD72AB412}" type="datetimeFigureOut">
              <a:rPr lang="fr-FR" smtClean="0"/>
              <a:t>07/02/2024</a:t>
            </a:fld>
            <a:endParaRPr lang="fr-FR"/>
          </a:p>
        </p:txBody>
      </p:sp>
      <p:sp>
        <p:nvSpPr>
          <p:cNvPr id="8" name="Footer Placeholder 7"/>
          <p:cNvSpPr>
            <a:spLocks noGrp="1"/>
          </p:cNvSpPr>
          <p:nvPr>
            <p:ph type="ftr" sz="quarter" idx="11"/>
          </p:nvPr>
        </p:nvSpPr>
        <p:spPr/>
        <p:txBody>
          <a:bodyPr/>
          <a:lstStyle/>
          <a:p>
            <a:endParaRPr lang="fr-FR"/>
          </a:p>
        </p:txBody>
      </p:sp>
      <p:sp>
        <p:nvSpPr>
          <p:cNvPr id="9" name="Slide Number Placeholder 8"/>
          <p:cNvSpPr>
            <a:spLocks noGrp="1"/>
          </p:cNvSpPr>
          <p:nvPr>
            <p:ph type="sldNum" sz="quarter" idx="12"/>
          </p:nvPr>
        </p:nvSpPr>
        <p:spPr/>
        <p:txBody>
          <a:bodyPr/>
          <a:lstStyle/>
          <a:p>
            <a:fld id="{6E685BEB-CB29-4B4F-B2E2-01CA5689F203}" type="slidenum">
              <a:rPr lang="fr-FR" smtClean="0"/>
              <a:t>‹N°›</a:t>
            </a:fld>
            <a:endParaRPr lang="fr-FR"/>
          </a:p>
        </p:txBody>
      </p:sp>
    </p:spTree>
    <p:extLst>
      <p:ext uri="{BB962C8B-B14F-4D97-AF65-F5344CB8AC3E}">
        <p14:creationId xmlns:p14="http://schemas.microsoft.com/office/powerpoint/2010/main" val="19628149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smtClean="0"/>
              <a:t>Modifiez le style du titre</a:t>
            </a:r>
            <a:endParaRPr lang="en-US" dirty="0"/>
          </a:p>
        </p:txBody>
      </p:sp>
      <p:sp>
        <p:nvSpPr>
          <p:cNvPr id="3" name="Date Placeholder 2"/>
          <p:cNvSpPr>
            <a:spLocks noGrp="1"/>
          </p:cNvSpPr>
          <p:nvPr>
            <p:ph type="dt" sz="half" idx="10"/>
          </p:nvPr>
        </p:nvSpPr>
        <p:spPr/>
        <p:txBody>
          <a:bodyPr/>
          <a:lstStyle/>
          <a:p>
            <a:fld id="{57D81A2F-5A33-431D-A339-E6FDD72AB412}" type="datetimeFigureOut">
              <a:rPr lang="fr-FR" smtClean="0"/>
              <a:t>07/02/2024</a:t>
            </a:fld>
            <a:endParaRPr lang="fr-FR"/>
          </a:p>
        </p:txBody>
      </p:sp>
      <p:sp>
        <p:nvSpPr>
          <p:cNvPr id="4" name="Footer Placeholder 3"/>
          <p:cNvSpPr>
            <a:spLocks noGrp="1"/>
          </p:cNvSpPr>
          <p:nvPr>
            <p:ph type="ftr" sz="quarter" idx="11"/>
          </p:nvPr>
        </p:nvSpPr>
        <p:spPr/>
        <p:txBody>
          <a:bodyPr/>
          <a:lstStyle/>
          <a:p>
            <a:endParaRPr lang="fr-FR"/>
          </a:p>
        </p:txBody>
      </p:sp>
      <p:sp>
        <p:nvSpPr>
          <p:cNvPr id="5" name="Slide Number Placeholder 4"/>
          <p:cNvSpPr>
            <a:spLocks noGrp="1"/>
          </p:cNvSpPr>
          <p:nvPr>
            <p:ph type="sldNum" sz="quarter" idx="12"/>
          </p:nvPr>
        </p:nvSpPr>
        <p:spPr/>
        <p:txBody>
          <a:bodyPr/>
          <a:lstStyle/>
          <a:p>
            <a:fld id="{6E685BEB-CB29-4B4F-B2E2-01CA5689F203}" type="slidenum">
              <a:rPr lang="fr-FR" smtClean="0"/>
              <a:t>‹N°›</a:t>
            </a:fld>
            <a:endParaRPr lang="fr-FR"/>
          </a:p>
        </p:txBody>
      </p:sp>
    </p:spTree>
    <p:extLst>
      <p:ext uri="{BB962C8B-B14F-4D97-AF65-F5344CB8AC3E}">
        <p14:creationId xmlns:p14="http://schemas.microsoft.com/office/powerpoint/2010/main" val="40727656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Vide">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57D81A2F-5A33-431D-A339-E6FDD72AB412}" type="datetimeFigureOut">
              <a:rPr lang="fr-FR" smtClean="0"/>
              <a:t>07/02/2024</a:t>
            </a:fld>
            <a:endParaRPr lang="fr-FR"/>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fr-FR"/>
          </a:p>
        </p:txBody>
      </p:sp>
      <p:sp>
        <p:nvSpPr>
          <p:cNvPr id="9" name="Slide Number Placeholder 8"/>
          <p:cNvSpPr>
            <a:spLocks noGrp="1"/>
          </p:cNvSpPr>
          <p:nvPr>
            <p:ph type="sldNum" sz="quarter" idx="12"/>
          </p:nvPr>
        </p:nvSpPr>
        <p:spPr/>
        <p:txBody>
          <a:bodyPr/>
          <a:lstStyle/>
          <a:p>
            <a:fld id="{6E685BEB-CB29-4B4F-B2E2-01CA5689F203}" type="slidenum">
              <a:rPr lang="fr-FR" smtClean="0"/>
              <a:t>‹N°›</a:t>
            </a:fld>
            <a:endParaRPr lang="fr-FR"/>
          </a:p>
        </p:txBody>
      </p:sp>
    </p:spTree>
    <p:extLst>
      <p:ext uri="{BB962C8B-B14F-4D97-AF65-F5344CB8AC3E}">
        <p14:creationId xmlns:p14="http://schemas.microsoft.com/office/powerpoint/2010/main" val="34650409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u avec légende">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fr-FR" smtClean="0"/>
              <a:t>Modifiez le style du titre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Modifiez les styles du texte du masque</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57D81A2F-5A33-431D-A339-E6FDD72AB412}" type="datetimeFigureOut">
              <a:rPr lang="fr-FR" smtClean="0"/>
              <a:t>07/02/2024</a:t>
            </a:fld>
            <a:endParaRPr lang="fr-FR"/>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fr-FR"/>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6E685BEB-CB29-4B4F-B2E2-01CA5689F203}" type="slidenum">
              <a:rPr lang="fr-FR" smtClean="0"/>
              <a:t>‹N°›</a:t>
            </a:fld>
            <a:endParaRPr lang="fr-FR"/>
          </a:p>
        </p:txBody>
      </p:sp>
    </p:spTree>
    <p:extLst>
      <p:ext uri="{BB962C8B-B14F-4D97-AF65-F5344CB8AC3E}">
        <p14:creationId xmlns:p14="http://schemas.microsoft.com/office/powerpoint/2010/main" val="14407643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 avec légende">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fr-FR" smtClean="0"/>
              <a:t>Modifiez le style du titre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smtClean="0"/>
              <a:t>Cliquez sur l'icône pour ajouter une image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Modifiez les styles du texte du masque</a:t>
            </a:r>
          </a:p>
        </p:txBody>
      </p:sp>
      <p:sp>
        <p:nvSpPr>
          <p:cNvPr id="5" name="Date Placeholder 4"/>
          <p:cNvSpPr>
            <a:spLocks noGrp="1"/>
          </p:cNvSpPr>
          <p:nvPr>
            <p:ph type="dt" sz="half" idx="10"/>
          </p:nvPr>
        </p:nvSpPr>
        <p:spPr/>
        <p:txBody>
          <a:bodyPr/>
          <a:lstStyle/>
          <a:p>
            <a:fld id="{57D81A2F-5A33-431D-A339-E6FDD72AB412}" type="datetimeFigureOut">
              <a:rPr lang="fr-FR" smtClean="0"/>
              <a:t>07/02/2024</a:t>
            </a:fld>
            <a:endParaRPr lang="fr-FR"/>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E685BEB-CB29-4B4F-B2E2-01CA5689F203}" type="slidenum">
              <a:rPr lang="fr-FR" smtClean="0"/>
              <a:t>‹N°›</a:t>
            </a:fld>
            <a:endParaRPr lang="fr-FR"/>
          </a:p>
        </p:txBody>
      </p:sp>
    </p:spTree>
    <p:extLst>
      <p:ext uri="{BB962C8B-B14F-4D97-AF65-F5344CB8AC3E}">
        <p14:creationId xmlns:p14="http://schemas.microsoft.com/office/powerpoint/2010/main" val="35214330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fr-FR" smtClean="0"/>
              <a:t>Modifiez le style du titre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57D81A2F-5A33-431D-A339-E6FDD72AB412}" type="datetimeFigureOut">
              <a:rPr lang="fr-FR" smtClean="0"/>
              <a:t>07/02/2024</a:t>
            </a:fld>
            <a:endParaRPr lang="fr-FR"/>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fr-FR"/>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6E685BEB-CB29-4B4F-B2E2-01CA5689F203}" type="slidenum">
              <a:rPr lang="fr-FR" smtClean="0"/>
              <a:t>‹N°›</a:t>
            </a:fld>
            <a:endParaRPr lang="fr-FR"/>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146446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fr-FR" dirty="0" smtClean="0"/>
              <a:t>NODEJS</a:t>
            </a:r>
            <a:endParaRPr lang="fr-FR" dirty="0"/>
          </a:p>
        </p:txBody>
      </p:sp>
      <p:sp>
        <p:nvSpPr>
          <p:cNvPr id="3" name="Sous-titre 2"/>
          <p:cNvSpPr>
            <a:spLocks noGrp="1"/>
          </p:cNvSpPr>
          <p:nvPr>
            <p:ph type="subTitle" idx="1"/>
          </p:nvPr>
        </p:nvSpPr>
        <p:spPr/>
        <p:txBody>
          <a:bodyPr/>
          <a:lstStyle/>
          <a:p>
            <a:r>
              <a:rPr lang="fr-FR" b="1" dirty="0" smtClean="0"/>
              <a:t>M2I</a:t>
            </a:r>
            <a:endParaRPr lang="fr-FR" b="1" dirty="0"/>
          </a:p>
        </p:txBody>
      </p:sp>
    </p:spTree>
    <p:extLst>
      <p:ext uri="{BB962C8B-B14F-4D97-AF65-F5344CB8AC3E}">
        <p14:creationId xmlns:p14="http://schemas.microsoft.com/office/powerpoint/2010/main" val="128865623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chor="ctr"/>
          <a:lstStyle/>
          <a:p>
            <a:pPr algn="ctr"/>
            <a:r>
              <a:rPr lang="fr-FR" b="1" dirty="0" smtClean="0"/>
              <a:t>Atelier 3</a:t>
            </a:r>
            <a:endParaRPr lang="fr-FR" b="1" dirty="0"/>
          </a:p>
        </p:txBody>
      </p:sp>
      <p:pic>
        <p:nvPicPr>
          <p:cNvPr id="4" name="Espace réservé du contenu 3"/>
          <p:cNvPicPr>
            <a:picLocks noGrp="1" noChangeAspect="1"/>
          </p:cNvPicPr>
          <p:nvPr>
            <p:ph idx="1"/>
          </p:nvPr>
        </p:nvPicPr>
        <p:blipFill>
          <a:blip r:embed="rId2"/>
          <a:stretch>
            <a:fillRect/>
          </a:stretch>
        </p:blipFill>
        <p:spPr>
          <a:xfrm>
            <a:off x="1866520" y="1851734"/>
            <a:ext cx="9026667" cy="4318819"/>
          </a:xfrm>
          <a:prstGeom prst="rect">
            <a:avLst/>
          </a:prstGeom>
        </p:spPr>
      </p:pic>
    </p:spTree>
    <p:extLst>
      <p:ext uri="{BB962C8B-B14F-4D97-AF65-F5344CB8AC3E}">
        <p14:creationId xmlns:p14="http://schemas.microsoft.com/office/powerpoint/2010/main" val="234629493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chor="ctr"/>
          <a:lstStyle/>
          <a:p>
            <a:pPr algn="ctr"/>
            <a:r>
              <a:rPr lang="fr-FR" b="1" dirty="0" err="1" smtClean="0"/>
              <a:t>Npm</a:t>
            </a:r>
            <a:r>
              <a:rPr lang="fr-FR" b="1" dirty="0" smtClean="0"/>
              <a:t> </a:t>
            </a:r>
            <a:r>
              <a:rPr lang="fr-FR" b="1" dirty="0" err="1" smtClean="0"/>
              <a:t>start</a:t>
            </a:r>
            <a:endParaRPr lang="fr-FR" b="1" dirty="0"/>
          </a:p>
        </p:txBody>
      </p:sp>
      <p:sp>
        <p:nvSpPr>
          <p:cNvPr id="3" name="Espace réservé du contenu 2"/>
          <p:cNvSpPr>
            <a:spLocks noGrp="1"/>
          </p:cNvSpPr>
          <p:nvPr>
            <p:ph idx="1"/>
          </p:nvPr>
        </p:nvSpPr>
        <p:spPr/>
        <p:txBody>
          <a:bodyPr/>
          <a:lstStyle/>
          <a:p>
            <a:pPr>
              <a:buFont typeface="Wingdings" panose="05000000000000000000" pitchFamily="2" charset="2"/>
              <a:buChar char="Ø"/>
            </a:pPr>
            <a:r>
              <a:rPr lang="fr-FR" dirty="0" smtClean="0"/>
              <a:t> Mettre à jour votre fichier </a:t>
            </a:r>
            <a:r>
              <a:rPr lang="fr-FR" b="1" dirty="0" err="1" smtClean="0"/>
              <a:t>package.json</a:t>
            </a:r>
            <a:r>
              <a:rPr lang="fr-FR" dirty="0" smtClean="0"/>
              <a:t>:</a:t>
            </a:r>
          </a:p>
          <a:p>
            <a:pPr lvl="1">
              <a:buFont typeface="Wingdings" panose="05000000000000000000" pitchFamily="2" charset="2"/>
              <a:buChar char="Ø"/>
            </a:pPr>
            <a:endParaRPr lang="fr-FR" dirty="0" smtClean="0"/>
          </a:p>
          <a:p>
            <a:pPr>
              <a:buFont typeface="Wingdings" panose="05000000000000000000" pitchFamily="2" charset="2"/>
              <a:buChar char="Ø"/>
            </a:pPr>
            <a:r>
              <a:rPr lang="fr-FR" dirty="0"/>
              <a:t> </a:t>
            </a:r>
            <a:r>
              <a:rPr lang="fr-FR" dirty="0" smtClean="0"/>
              <a:t>Exécuter la commande </a:t>
            </a:r>
            <a:r>
              <a:rPr lang="fr-FR" b="1" dirty="0" err="1" smtClean="0"/>
              <a:t>npm</a:t>
            </a:r>
            <a:r>
              <a:rPr lang="fr-FR" b="1" dirty="0" smtClean="0"/>
              <a:t> </a:t>
            </a:r>
            <a:r>
              <a:rPr lang="fr-FR" b="1" dirty="0" err="1" smtClean="0"/>
              <a:t>start</a:t>
            </a:r>
            <a:r>
              <a:rPr lang="fr-FR" dirty="0" smtClean="0"/>
              <a:t>.</a:t>
            </a:r>
          </a:p>
          <a:p>
            <a:pPr>
              <a:buFont typeface="Wingdings" panose="05000000000000000000" pitchFamily="2" charset="2"/>
              <a:buChar char="Ø"/>
            </a:pPr>
            <a:endParaRPr lang="fr-FR" dirty="0"/>
          </a:p>
          <a:p>
            <a:pPr>
              <a:buFont typeface="Wingdings" panose="05000000000000000000" pitchFamily="2" charset="2"/>
              <a:buChar char="Ø"/>
            </a:pPr>
            <a:r>
              <a:rPr lang="fr-FR" dirty="0" smtClean="0"/>
              <a:t> Vérifier le résultat. </a:t>
            </a:r>
          </a:p>
          <a:p>
            <a:pPr>
              <a:buFont typeface="Wingdings" panose="05000000000000000000" pitchFamily="2" charset="2"/>
              <a:buChar char="Ø"/>
            </a:pPr>
            <a:r>
              <a:rPr lang="fr-FR" dirty="0" smtClean="0"/>
              <a:t>Tester la commande </a:t>
            </a:r>
            <a:r>
              <a:rPr lang="fr-FR" b="1" dirty="0" err="1" smtClean="0"/>
              <a:t>npm</a:t>
            </a:r>
            <a:r>
              <a:rPr lang="fr-FR" b="1" dirty="0" smtClean="0"/>
              <a:t> test</a:t>
            </a:r>
            <a:r>
              <a:rPr lang="fr-FR" dirty="0" smtClean="0"/>
              <a:t>.</a:t>
            </a:r>
          </a:p>
          <a:p>
            <a:pPr>
              <a:buFont typeface="Wingdings" panose="05000000000000000000" pitchFamily="2" charset="2"/>
              <a:buChar char="Ø"/>
            </a:pPr>
            <a:r>
              <a:rPr lang="fr-FR" dirty="0" smtClean="0"/>
              <a:t>Tester la commande </a:t>
            </a:r>
            <a:r>
              <a:rPr lang="fr-FR" b="1" dirty="0" err="1" smtClean="0"/>
              <a:t>npm</a:t>
            </a:r>
            <a:r>
              <a:rPr lang="fr-FR" b="1" dirty="0" smtClean="0"/>
              <a:t> </a:t>
            </a:r>
            <a:r>
              <a:rPr lang="fr-FR" b="1" dirty="0" err="1" smtClean="0"/>
              <a:t>run</a:t>
            </a:r>
            <a:r>
              <a:rPr lang="fr-FR" dirty="0" smtClean="0"/>
              <a:t>.		</a:t>
            </a:r>
            <a:endParaRPr lang="fr-FR" dirty="0"/>
          </a:p>
        </p:txBody>
      </p:sp>
      <p:pic>
        <p:nvPicPr>
          <p:cNvPr id="4" name="Image 3"/>
          <p:cNvPicPr>
            <a:picLocks noChangeAspect="1"/>
          </p:cNvPicPr>
          <p:nvPr/>
        </p:nvPicPr>
        <p:blipFill>
          <a:blip r:embed="rId2"/>
          <a:stretch>
            <a:fillRect/>
          </a:stretch>
        </p:blipFill>
        <p:spPr>
          <a:xfrm>
            <a:off x="6126480" y="1845734"/>
            <a:ext cx="3722914" cy="668383"/>
          </a:xfrm>
          <a:prstGeom prst="rect">
            <a:avLst/>
          </a:prstGeom>
        </p:spPr>
      </p:pic>
    </p:spTree>
    <p:extLst>
      <p:ext uri="{BB962C8B-B14F-4D97-AF65-F5344CB8AC3E}">
        <p14:creationId xmlns:p14="http://schemas.microsoft.com/office/powerpoint/2010/main" val="331250682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chor="ctr"/>
          <a:lstStyle/>
          <a:p>
            <a:pPr algn="ctr"/>
            <a:r>
              <a:rPr lang="fr-FR" b="1" dirty="0" smtClean="0"/>
              <a:t>Multi </a:t>
            </a:r>
            <a:r>
              <a:rPr lang="fr-FR" b="1" dirty="0" err="1" smtClean="0"/>
              <a:t>Threaded</a:t>
            </a:r>
            <a:r>
              <a:rPr lang="fr-FR" b="1" dirty="0" smtClean="0"/>
              <a:t> Server</a:t>
            </a:r>
            <a:endParaRPr lang="fr-FR" b="1" dirty="0"/>
          </a:p>
        </p:txBody>
      </p:sp>
      <p:sp>
        <p:nvSpPr>
          <p:cNvPr id="3" name="Espace réservé du contenu 2"/>
          <p:cNvSpPr>
            <a:spLocks noGrp="1"/>
          </p:cNvSpPr>
          <p:nvPr>
            <p:ph idx="1"/>
          </p:nvPr>
        </p:nvSpPr>
        <p:spPr/>
        <p:txBody>
          <a:bodyPr/>
          <a:lstStyle/>
          <a:p>
            <a:pPr>
              <a:buFont typeface="Wingdings" panose="05000000000000000000" pitchFamily="2" charset="2"/>
              <a:buChar char="Ø"/>
            </a:pPr>
            <a:r>
              <a:rPr lang="fr-FR" dirty="0" smtClean="0"/>
              <a:t> </a:t>
            </a:r>
            <a:r>
              <a:rPr lang="fr-FR" dirty="0"/>
              <a:t>Les thread passent beaucoup de temps à attendre</a:t>
            </a:r>
          </a:p>
        </p:txBody>
      </p:sp>
      <p:pic>
        <p:nvPicPr>
          <p:cNvPr id="4" name="Image 3"/>
          <p:cNvPicPr>
            <a:picLocks noChangeAspect="1"/>
          </p:cNvPicPr>
          <p:nvPr/>
        </p:nvPicPr>
        <p:blipFill>
          <a:blip r:embed="rId2"/>
          <a:stretch>
            <a:fillRect/>
          </a:stretch>
        </p:blipFill>
        <p:spPr>
          <a:xfrm>
            <a:off x="2846654" y="2370337"/>
            <a:ext cx="6559651" cy="378188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87610664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chor="ctr"/>
          <a:lstStyle/>
          <a:p>
            <a:pPr algn="ctr"/>
            <a:r>
              <a:rPr lang="fr-FR" b="1" dirty="0" smtClean="0"/>
              <a:t>NODEJS Server</a:t>
            </a:r>
            <a:endParaRPr lang="fr-FR" b="1" dirty="0"/>
          </a:p>
        </p:txBody>
      </p:sp>
      <p:sp>
        <p:nvSpPr>
          <p:cNvPr id="3" name="Espace réservé du contenu 2"/>
          <p:cNvSpPr>
            <a:spLocks noGrp="1"/>
          </p:cNvSpPr>
          <p:nvPr>
            <p:ph idx="1"/>
          </p:nvPr>
        </p:nvSpPr>
        <p:spPr>
          <a:xfrm>
            <a:off x="1097280" y="1864207"/>
            <a:ext cx="10058400" cy="4023360"/>
          </a:xfrm>
        </p:spPr>
        <p:txBody>
          <a:bodyPr/>
          <a:lstStyle/>
          <a:p>
            <a:pPr>
              <a:buFont typeface="Wingdings" panose="05000000000000000000" pitchFamily="2" charset="2"/>
              <a:buChar char="Ø"/>
            </a:pPr>
            <a:r>
              <a:rPr lang="fr-FR" dirty="0" smtClean="0"/>
              <a:t> </a:t>
            </a:r>
            <a:r>
              <a:rPr lang="fr-FR" dirty="0"/>
              <a:t>Le model non bloquant de Node.js, pas de temps d’attente</a:t>
            </a:r>
          </a:p>
        </p:txBody>
      </p:sp>
      <p:pic>
        <p:nvPicPr>
          <p:cNvPr id="4" name="Image 3"/>
          <p:cNvPicPr>
            <a:picLocks noChangeAspect="1"/>
          </p:cNvPicPr>
          <p:nvPr/>
        </p:nvPicPr>
        <p:blipFill>
          <a:blip r:embed="rId2"/>
          <a:stretch>
            <a:fillRect/>
          </a:stretch>
        </p:blipFill>
        <p:spPr>
          <a:xfrm>
            <a:off x="2811179" y="2330532"/>
            <a:ext cx="6630601" cy="3860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18668534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chor="ctr">
            <a:normAutofit/>
          </a:bodyPr>
          <a:lstStyle/>
          <a:p>
            <a:pPr algn="ctr"/>
            <a:r>
              <a:rPr lang="fr-FR" sz="2400" b="1" dirty="0">
                <a:latin typeface="Arial" panose="020B0604020202020204" pitchFamily="34" charset="0"/>
                <a:cs typeface="Arial" panose="020B0604020202020204" pitchFamily="34" charset="0"/>
              </a:rPr>
              <a:t>Programmation pilotée par les événements dans Node.js</a:t>
            </a:r>
          </a:p>
        </p:txBody>
      </p:sp>
      <p:sp>
        <p:nvSpPr>
          <p:cNvPr id="3" name="Espace réservé du contenu 2"/>
          <p:cNvSpPr>
            <a:spLocks noGrp="1"/>
          </p:cNvSpPr>
          <p:nvPr>
            <p:ph idx="1"/>
          </p:nvPr>
        </p:nvSpPr>
        <p:spPr>
          <a:xfrm>
            <a:off x="1186540" y="1907488"/>
            <a:ext cx="9969140" cy="4456495"/>
          </a:xfrm>
        </p:spPr>
        <p:txBody>
          <a:bodyPr>
            <a:normAutofit/>
          </a:bodyPr>
          <a:lstStyle/>
          <a:p>
            <a:pPr algn="just">
              <a:lnSpc>
                <a:spcPct val="250000"/>
              </a:lnSpc>
            </a:pPr>
            <a:r>
              <a:rPr lang="fr-FR" sz="2400" b="1" dirty="0">
                <a:latin typeface="Arial" panose="020B0604020202020204" pitchFamily="34" charset="0"/>
                <a:cs typeface="Arial" panose="020B0604020202020204" pitchFamily="34" charset="0"/>
              </a:rPr>
              <a:t>Node.js</a:t>
            </a:r>
            <a:r>
              <a:rPr lang="fr-FR" sz="2400" dirty="0">
                <a:latin typeface="Arial" panose="020B0604020202020204" pitchFamily="34" charset="0"/>
                <a:cs typeface="Arial" panose="020B0604020202020204" pitchFamily="34" charset="0"/>
              </a:rPr>
              <a:t> utilise largement les événements, ce qui est l’une des raisons de sa vitesse par rapport à d’autres technologies similaires. Une fois que nous démarrons un serveur Node.js, il initialise les variables et les fonctions, puis écoute l’occurrence d’un événement.</a:t>
            </a:r>
          </a:p>
        </p:txBody>
      </p:sp>
    </p:spTree>
    <p:extLst>
      <p:ext uri="{BB962C8B-B14F-4D97-AF65-F5344CB8AC3E}">
        <p14:creationId xmlns:p14="http://schemas.microsoft.com/office/powerpoint/2010/main" val="693617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chor="ctr">
            <a:normAutofit/>
          </a:bodyPr>
          <a:lstStyle/>
          <a:p>
            <a:pPr algn="ctr"/>
            <a:r>
              <a:rPr lang="fr-FR" sz="2400" b="1" dirty="0">
                <a:latin typeface="Arial" panose="020B0604020202020204" pitchFamily="34" charset="0"/>
                <a:cs typeface="Arial" panose="020B0604020202020204" pitchFamily="34" charset="0"/>
              </a:rPr>
              <a:t>Programmation pilotée par les événements dans Node.js</a:t>
            </a:r>
          </a:p>
        </p:txBody>
      </p:sp>
      <p:sp>
        <p:nvSpPr>
          <p:cNvPr id="3" name="Espace réservé du contenu 2"/>
          <p:cNvSpPr>
            <a:spLocks noGrp="1"/>
          </p:cNvSpPr>
          <p:nvPr>
            <p:ph idx="1"/>
          </p:nvPr>
        </p:nvSpPr>
        <p:spPr>
          <a:xfrm>
            <a:off x="1206716" y="1823848"/>
            <a:ext cx="9948963" cy="4137840"/>
          </a:xfrm>
        </p:spPr>
        <p:txBody>
          <a:bodyPr>
            <a:noAutofit/>
          </a:bodyPr>
          <a:lstStyle/>
          <a:p>
            <a:pPr algn="just">
              <a:lnSpc>
                <a:spcPct val="150000"/>
              </a:lnSpc>
            </a:pPr>
            <a:r>
              <a:rPr lang="fr-FR" sz="2400" dirty="0"/>
              <a:t>La programmation événementielle est utilisée pour synchroniser l’occurrence de plusieurs événements et pour rendre le programme aussi simple que possible. Les composants de base d’un programme événementiel sont :</a:t>
            </a:r>
          </a:p>
          <a:p>
            <a:pPr lvl="1" algn="just">
              <a:lnSpc>
                <a:spcPct val="150000"/>
              </a:lnSpc>
            </a:pPr>
            <a:r>
              <a:rPr lang="fr-FR" sz="2000" dirty="0" smtClean="0"/>
              <a:t>Une </a:t>
            </a:r>
            <a:r>
              <a:rPr lang="fr-FR" sz="2000" dirty="0"/>
              <a:t>fonction de rappel (appelée gestionnaire d’événements) est appelée lorsqu’un événement est déclenché.</a:t>
            </a:r>
          </a:p>
          <a:p>
            <a:pPr lvl="1" algn="just">
              <a:lnSpc>
                <a:spcPct val="150000"/>
              </a:lnSpc>
            </a:pPr>
            <a:r>
              <a:rPr lang="fr-FR" sz="2000" dirty="0"/>
              <a:t>Une boucle d’événements qui écoute les déclencheurs d’événements et appelle le gestionnaire d’événements correspondant pour cet événement.</a:t>
            </a:r>
          </a:p>
        </p:txBody>
      </p:sp>
    </p:spTree>
    <p:extLst>
      <p:ext uri="{BB962C8B-B14F-4D97-AF65-F5344CB8AC3E}">
        <p14:creationId xmlns:p14="http://schemas.microsoft.com/office/powerpoint/2010/main" val="358026788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chor="ctr"/>
          <a:lstStyle/>
          <a:p>
            <a:pPr algn="ctr"/>
            <a:r>
              <a:rPr lang="fr-FR" b="1" dirty="0" smtClean="0"/>
              <a:t>Architecture</a:t>
            </a:r>
            <a:endParaRPr lang="fr-FR" b="1" dirty="0"/>
          </a:p>
        </p:txBody>
      </p:sp>
      <p:pic>
        <p:nvPicPr>
          <p:cNvPr id="4" name="Image 3"/>
          <p:cNvPicPr>
            <a:picLocks noChangeAspect="1"/>
          </p:cNvPicPr>
          <p:nvPr/>
        </p:nvPicPr>
        <p:blipFill>
          <a:blip r:embed="rId2"/>
          <a:stretch>
            <a:fillRect/>
          </a:stretch>
        </p:blipFill>
        <p:spPr>
          <a:xfrm>
            <a:off x="1670636" y="1826137"/>
            <a:ext cx="8911687" cy="418667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48268175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chor="ctr"/>
          <a:lstStyle/>
          <a:p>
            <a:pPr algn="ctr"/>
            <a:r>
              <a:rPr lang="fr-FR" b="1" dirty="0" smtClean="0"/>
              <a:t>Events et </a:t>
            </a:r>
            <a:r>
              <a:rPr lang="fr-FR" b="1" dirty="0" err="1" smtClean="0"/>
              <a:t>EventEmitter</a:t>
            </a:r>
            <a:endParaRPr lang="fr-FR" b="1" dirty="0"/>
          </a:p>
        </p:txBody>
      </p:sp>
      <p:sp>
        <p:nvSpPr>
          <p:cNvPr id="3" name="Espace réservé du contenu 2"/>
          <p:cNvSpPr>
            <a:spLocks noGrp="1"/>
          </p:cNvSpPr>
          <p:nvPr>
            <p:ph idx="1"/>
          </p:nvPr>
        </p:nvSpPr>
        <p:spPr>
          <a:xfrm>
            <a:off x="1221567" y="1916755"/>
            <a:ext cx="10058400" cy="4023360"/>
          </a:xfrm>
        </p:spPr>
        <p:txBody>
          <a:bodyPr>
            <a:normAutofit fontScale="92500" lnSpcReduction="20000"/>
          </a:bodyPr>
          <a:lstStyle/>
          <a:p>
            <a:pPr algn="just">
              <a:lnSpc>
                <a:spcPct val="250000"/>
              </a:lnSpc>
            </a:pPr>
            <a:r>
              <a:rPr lang="fr-FR" sz="2400" dirty="0">
                <a:latin typeface="Arial" panose="020B0604020202020204" pitchFamily="34" charset="0"/>
                <a:cs typeface="Arial" panose="020B0604020202020204" pitchFamily="34" charset="0"/>
              </a:rPr>
              <a:t>Une fonction qui écoute le déclenchement d’un événement est dite ‘Observateur’. Il se déclenche lorsqu’un événement se produit. Node.js fournit une gamme d’événements déjà intégrés. Ces ‘événements’ sont accessibles via le module ‘</a:t>
            </a:r>
            <a:r>
              <a:rPr lang="fr-FR" sz="2400" b="1" dirty="0" err="1">
                <a:latin typeface="Arial" panose="020B0604020202020204" pitchFamily="34" charset="0"/>
                <a:cs typeface="Arial" panose="020B0604020202020204" pitchFamily="34" charset="0"/>
              </a:rPr>
              <a:t>events</a:t>
            </a:r>
            <a:r>
              <a:rPr lang="fr-FR" sz="2400" dirty="0">
                <a:latin typeface="Arial" panose="020B0604020202020204" pitchFamily="34" charset="0"/>
                <a:cs typeface="Arial" panose="020B0604020202020204" pitchFamily="34" charset="0"/>
              </a:rPr>
              <a:t>’ et la classe </a:t>
            </a:r>
            <a:r>
              <a:rPr lang="fr-FR" sz="2400" b="1" dirty="0" err="1">
                <a:latin typeface="Arial" panose="020B0604020202020204" pitchFamily="34" charset="0"/>
                <a:cs typeface="Arial" panose="020B0604020202020204" pitchFamily="34" charset="0"/>
              </a:rPr>
              <a:t>EventEmitter</a:t>
            </a:r>
            <a:r>
              <a:rPr lang="fr-FR" sz="2400" dirty="0">
                <a:latin typeface="Arial" panose="020B0604020202020204" pitchFamily="34" charset="0"/>
                <a:cs typeface="Arial" panose="020B0604020202020204" pitchFamily="34" charset="0"/>
              </a:rPr>
              <a:t>. La plupart des modules intégrés de Node.js héritent de la classe </a:t>
            </a:r>
            <a:r>
              <a:rPr lang="fr-FR" sz="2400" b="1" dirty="0" err="1" smtClean="0">
                <a:latin typeface="Arial" panose="020B0604020202020204" pitchFamily="34" charset="0"/>
                <a:cs typeface="Arial" panose="020B0604020202020204" pitchFamily="34" charset="0"/>
              </a:rPr>
              <a:t>EventEmitter</a:t>
            </a:r>
            <a:r>
              <a:rPr lang="fr-FR" sz="2400" b="1" dirty="0" smtClean="0">
                <a:latin typeface="Arial" panose="020B0604020202020204" pitchFamily="34" charset="0"/>
                <a:cs typeface="Arial" panose="020B0604020202020204" pitchFamily="34" charset="0"/>
              </a:rPr>
              <a:t>.</a:t>
            </a:r>
            <a:endParaRPr lang="fr-FR" sz="24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8777346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chor="ctr">
            <a:normAutofit/>
          </a:bodyPr>
          <a:lstStyle/>
          <a:p>
            <a:pPr algn="ctr"/>
            <a:r>
              <a:rPr lang="fr-FR" sz="2400" b="1" dirty="0">
                <a:latin typeface="Arial" panose="020B0604020202020204" pitchFamily="34" charset="0"/>
                <a:cs typeface="Arial" panose="020B0604020202020204" pitchFamily="34" charset="0"/>
              </a:rPr>
              <a:t>Principes de programmation pilotée par les événements</a:t>
            </a:r>
          </a:p>
        </p:txBody>
      </p:sp>
      <p:sp>
        <p:nvSpPr>
          <p:cNvPr id="3" name="Espace réservé du contenu 2"/>
          <p:cNvSpPr>
            <a:spLocks noGrp="1"/>
          </p:cNvSpPr>
          <p:nvPr>
            <p:ph idx="1"/>
          </p:nvPr>
        </p:nvSpPr>
        <p:spPr>
          <a:xfrm>
            <a:off x="1190252" y="1835385"/>
            <a:ext cx="9965427" cy="4370105"/>
          </a:xfrm>
        </p:spPr>
        <p:txBody>
          <a:bodyPr>
            <a:noAutofit/>
          </a:bodyPr>
          <a:lstStyle/>
          <a:p>
            <a:pPr algn="just">
              <a:lnSpc>
                <a:spcPct val="150000"/>
              </a:lnSpc>
            </a:pPr>
            <a:r>
              <a:rPr lang="fr-FR" sz="2400" dirty="0">
                <a:latin typeface="Arial" panose="020B0604020202020204" pitchFamily="34" charset="0"/>
                <a:cs typeface="Arial" panose="020B0604020202020204" pitchFamily="34" charset="0"/>
              </a:rPr>
              <a:t>Une suite de fonctions pour gérer les événements. Celles-ci peuvent être bloquantes ou non bloquantes, selon l’implémentation.</a:t>
            </a:r>
          </a:p>
          <a:p>
            <a:pPr algn="just">
              <a:lnSpc>
                <a:spcPct val="150000"/>
              </a:lnSpc>
            </a:pPr>
            <a:r>
              <a:rPr lang="fr-FR" sz="2400" dirty="0">
                <a:latin typeface="Arial" panose="020B0604020202020204" pitchFamily="34" charset="0"/>
                <a:cs typeface="Arial" panose="020B0604020202020204" pitchFamily="34" charset="0"/>
              </a:rPr>
              <a:t>Lier les fonctions enregistrées aux événements.</a:t>
            </a:r>
          </a:p>
          <a:p>
            <a:pPr algn="just">
              <a:lnSpc>
                <a:spcPct val="150000"/>
              </a:lnSpc>
            </a:pPr>
            <a:r>
              <a:rPr lang="fr-FR" sz="2400" dirty="0">
                <a:latin typeface="Arial" panose="020B0604020202020204" pitchFamily="34" charset="0"/>
                <a:cs typeface="Arial" panose="020B0604020202020204" pitchFamily="34" charset="0"/>
              </a:rPr>
              <a:t>Lorsqu’un événement enregistré est reçu, une boucle d’événements recherche de nouveaux événements et appelle le ou les gestionnaires d’événements correspondants.</a:t>
            </a:r>
          </a:p>
        </p:txBody>
      </p:sp>
    </p:spTree>
    <p:extLst>
      <p:ext uri="{BB962C8B-B14F-4D97-AF65-F5344CB8AC3E}">
        <p14:creationId xmlns:p14="http://schemas.microsoft.com/office/powerpoint/2010/main" val="300320822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862804" y="720150"/>
            <a:ext cx="8911687" cy="640445"/>
          </a:xfrm>
        </p:spPr>
        <p:txBody>
          <a:bodyPr>
            <a:normAutofit fontScale="90000"/>
          </a:bodyPr>
          <a:lstStyle/>
          <a:p>
            <a:pPr algn="ctr"/>
            <a:r>
              <a:rPr lang="fr-FR" b="1" dirty="0" smtClean="0"/>
              <a:t>Exemple</a:t>
            </a:r>
            <a:endParaRPr lang="fr-FR" b="1" dirty="0"/>
          </a:p>
        </p:txBody>
      </p:sp>
      <p:pic>
        <p:nvPicPr>
          <p:cNvPr id="3" name="Image 2"/>
          <p:cNvPicPr>
            <a:picLocks noChangeAspect="1"/>
          </p:cNvPicPr>
          <p:nvPr/>
        </p:nvPicPr>
        <p:blipFill>
          <a:blip r:embed="rId2"/>
          <a:stretch>
            <a:fillRect/>
          </a:stretch>
        </p:blipFill>
        <p:spPr>
          <a:xfrm>
            <a:off x="1862804" y="1865746"/>
            <a:ext cx="8343378" cy="4419600"/>
          </a:xfrm>
          <a:prstGeom prst="rect">
            <a:avLst/>
          </a:prstGeom>
        </p:spPr>
      </p:pic>
    </p:spTree>
    <p:extLst>
      <p:ext uri="{BB962C8B-B14F-4D97-AF65-F5344CB8AC3E}">
        <p14:creationId xmlns:p14="http://schemas.microsoft.com/office/powerpoint/2010/main" val="357371074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chor="ctr"/>
          <a:lstStyle/>
          <a:p>
            <a:pPr algn="ctr"/>
            <a:r>
              <a:rPr lang="fr-FR" b="1" dirty="0"/>
              <a:t>Architecture du serveur </a:t>
            </a:r>
            <a:r>
              <a:rPr lang="fr-FR" b="1" dirty="0" err="1"/>
              <a:t>Node</a:t>
            </a:r>
            <a:r>
              <a:rPr lang="fr-FR" b="1" dirty="0"/>
              <a:t> </a:t>
            </a:r>
            <a:r>
              <a:rPr lang="fr-FR" b="1" dirty="0" err="1"/>
              <a:t>js</a:t>
            </a:r>
            <a:endParaRPr lang="fr-FR" b="1" dirty="0"/>
          </a:p>
        </p:txBody>
      </p:sp>
      <p:sp>
        <p:nvSpPr>
          <p:cNvPr id="3" name="Espace réservé du contenu 2"/>
          <p:cNvSpPr>
            <a:spLocks noGrp="1"/>
          </p:cNvSpPr>
          <p:nvPr>
            <p:ph idx="1"/>
          </p:nvPr>
        </p:nvSpPr>
        <p:spPr>
          <a:xfrm>
            <a:off x="1421072" y="1816291"/>
            <a:ext cx="8915400" cy="3777622"/>
          </a:xfrm>
        </p:spPr>
        <p:txBody>
          <a:bodyPr/>
          <a:lstStyle/>
          <a:p>
            <a:r>
              <a:rPr lang="fr-FR" dirty="0"/>
              <a:t>Node.js fonctionne sur l’architecture Single </a:t>
            </a:r>
            <a:r>
              <a:rPr lang="fr-FR" b="1" dirty="0" err="1"/>
              <a:t>Threaded</a:t>
            </a:r>
            <a:r>
              <a:rPr lang="fr-FR" dirty="0"/>
              <a:t> Event Loop ce qui lui permet de gérer plusieurs clients à la fois.</a:t>
            </a:r>
          </a:p>
        </p:txBody>
      </p:sp>
      <p:pic>
        <p:nvPicPr>
          <p:cNvPr id="4" name="Image 3"/>
          <p:cNvPicPr>
            <a:picLocks noChangeAspect="1"/>
          </p:cNvPicPr>
          <p:nvPr/>
        </p:nvPicPr>
        <p:blipFill>
          <a:blip r:embed="rId2"/>
          <a:stretch>
            <a:fillRect/>
          </a:stretch>
        </p:blipFill>
        <p:spPr>
          <a:xfrm>
            <a:off x="1598627" y="2512067"/>
            <a:ext cx="8911686" cy="371118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40591791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chor="ctr"/>
          <a:lstStyle/>
          <a:p>
            <a:pPr algn="ctr"/>
            <a:r>
              <a:rPr lang="fr-FR" b="1" dirty="0" smtClean="0"/>
              <a:t>Exécution</a:t>
            </a:r>
            <a:endParaRPr lang="fr-FR" b="1" dirty="0"/>
          </a:p>
        </p:txBody>
      </p:sp>
      <p:pic>
        <p:nvPicPr>
          <p:cNvPr id="4" name="Image 3"/>
          <p:cNvPicPr>
            <a:picLocks noChangeAspect="1"/>
          </p:cNvPicPr>
          <p:nvPr/>
        </p:nvPicPr>
        <p:blipFill>
          <a:blip r:embed="rId2"/>
          <a:stretch>
            <a:fillRect/>
          </a:stretch>
        </p:blipFill>
        <p:spPr>
          <a:xfrm>
            <a:off x="4337551" y="1971581"/>
            <a:ext cx="3961533" cy="108758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 name="Image 4"/>
          <p:cNvPicPr>
            <a:picLocks noChangeAspect="1"/>
          </p:cNvPicPr>
          <p:nvPr/>
        </p:nvPicPr>
        <p:blipFill>
          <a:blip r:embed="rId3"/>
          <a:stretch>
            <a:fillRect/>
          </a:stretch>
        </p:blipFill>
        <p:spPr>
          <a:xfrm>
            <a:off x="4337550" y="3293385"/>
            <a:ext cx="3961533" cy="202276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45648953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811690" y="148749"/>
            <a:ext cx="8911687" cy="357280"/>
          </a:xfrm>
        </p:spPr>
        <p:txBody>
          <a:bodyPr>
            <a:normAutofit/>
          </a:bodyPr>
          <a:lstStyle/>
          <a:p>
            <a:pPr algn="ctr"/>
            <a:r>
              <a:rPr lang="fr-FR" sz="1800" b="1" dirty="0">
                <a:latin typeface="Arial" panose="020B0604020202020204" pitchFamily="34" charset="0"/>
                <a:cs typeface="Arial" panose="020B0604020202020204" pitchFamily="34" charset="0"/>
              </a:rPr>
              <a:t>Avantages de la programmation événementielle </a:t>
            </a:r>
          </a:p>
        </p:txBody>
      </p:sp>
      <p:sp>
        <p:nvSpPr>
          <p:cNvPr id="3" name="Espace réservé du contenu 2"/>
          <p:cNvSpPr>
            <a:spLocks noGrp="1"/>
          </p:cNvSpPr>
          <p:nvPr>
            <p:ph idx="1"/>
          </p:nvPr>
        </p:nvSpPr>
        <p:spPr>
          <a:xfrm>
            <a:off x="1129851" y="706578"/>
            <a:ext cx="10044545" cy="4057095"/>
          </a:xfrm>
        </p:spPr>
        <p:txBody>
          <a:bodyPr>
            <a:noAutofit/>
          </a:bodyPr>
          <a:lstStyle/>
          <a:p>
            <a:pPr algn="just">
              <a:buFont typeface="Wingdings" panose="05000000000000000000" pitchFamily="2" charset="2"/>
              <a:buChar char="Ø"/>
            </a:pPr>
            <a:r>
              <a:rPr lang="fr-FR" sz="1800" b="1" dirty="0">
                <a:latin typeface="Arial" panose="020B0604020202020204" pitchFamily="34" charset="0"/>
                <a:cs typeface="Arial" panose="020B0604020202020204" pitchFamily="34" charset="0"/>
              </a:rPr>
              <a:t>Flexibilité</a:t>
            </a:r>
            <a:r>
              <a:rPr lang="fr-FR" sz="1800" dirty="0">
                <a:latin typeface="Arial" panose="020B0604020202020204" pitchFamily="34" charset="0"/>
                <a:cs typeface="Arial" panose="020B0604020202020204" pitchFamily="34" charset="0"/>
              </a:rPr>
              <a:t> : Il est plus facile de modifier des sections de code au fur et à mesure des besoins.</a:t>
            </a:r>
          </a:p>
          <a:p>
            <a:pPr algn="just">
              <a:buFont typeface="Wingdings" panose="05000000000000000000" pitchFamily="2" charset="2"/>
              <a:buChar char="Ø"/>
            </a:pPr>
            <a:r>
              <a:rPr lang="fr-FR" sz="1800" b="1" dirty="0">
                <a:latin typeface="Arial" panose="020B0604020202020204" pitchFamily="34" charset="0"/>
                <a:cs typeface="Arial" panose="020B0604020202020204" pitchFamily="34" charset="0"/>
              </a:rPr>
              <a:t>Adaptation aux interfaces graphiques </a:t>
            </a:r>
            <a:r>
              <a:rPr lang="fr-FR" sz="1800" dirty="0">
                <a:latin typeface="Arial" panose="020B0604020202020204" pitchFamily="34" charset="0"/>
                <a:cs typeface="Arial" panose="020B0604020202020204" pitchFamily="34" charset="0"/>
              </a:rPr>
              <a:t>: il permet à l’utilisateur de sélectionner des outils (comme des boutons radio, etc.) directement à partir de la barre d’outils</a:t>
            </a:r>
          </a:p>
          <a:p>
            <a:pPr algn="just">
              <a:buFont typeface="Wingdings" panose="05000000000000000000" pitchFamily="2" charset="2"/>
              <a:buChar char="Ø"/>
            </a:pPr>
            <a:r>
              <a:rPr lang="fr-FR" sz="1800" b="1" dirty="0">
                <a:latin typeface="Arial" panose="020B0604020202020204" pitchFamily="34" charset="0"/>
                <a:cs typeface="Arial" panose="020B0604020202020204" pitchFamily="34" charset="0"/>
              </a:rPr>
              <a:t>Simplicité de programmation </a:t>
            </a:r>
            <a:r>
              <a:rPr lang="fr-FR" sz="1800" dirty="0">
                <a:latin typeface="Arial" panose="020B0604020202020204" pitchFamily="34" charset="0"/>
                <a:cs typeface="Arial" panose="020B0604020202020204" pitchFamily="34" charset="0"/>
              </a:rPr>
              <a:t>: il prend en charge le codage prédictif, ce qui améliore l’expérience de codage du programmeur.</a:t>
            </a:r>
          </a:p>
          <a:p>
            <a:pPr algn="just">
              <a:buFont typeface="Wingdings" panose="05000000000000000000" pitchFamily="2" charset="2"/>
              <a:buChar char="Ø"/>
            </a:pPr>
            <a:r>
              <a:rPr lang="fr-FR" sz="1800" b="1" dirty="0">
                <a:latin typeface="Arial" panose="020B0604020202020204" pitchFamily="34" charset="0"/>
                <a:cs typeface="Arial" panose="020B0604020202020204" pitchFamily="34" charset="0"/>
              </a:rPr>
              <a:t>Des lignes de démarcation naturelles faciles à trouver </a:t>
            </a:r>
            <a:r>
              <a:rPr lang="fr-FR" sz="1800" dirty="0">
                <a:latin typeface="Arial" panose="020B0604020202020204" pitchFamily="34" charset="0"/>
                <a:cs typeface="Arial" panose="020B0604020202020204" pitchFamily="34" charset="0"/>
              </a:rPr>
              <a:t>: Les lignes de démarcation naturelles pour l’infrastructure de test unitaire sont faciles à trouver.</a:t>
            </a:r>
          </a:p>
          <a:p>
            <a:pPr algn="just">
              <a:buFont typeface="Wingdings" panose="05000000000000000000" pitchFamily="2" charset="2"/>
              <a:buChar char="Ø"/>
            </a:pPr>
            <a:r>
              <a:rPr lang="fr-FR" sz="1800" b="1" dirty="0">
                <a:latin typeface="Arial" panose="020B0604020202020204" pitchFamily="34" charset="0"/>
                <a:cs typeface="Arial" panose="020B0604020202020204" pitchFamily="34" charset="0"/>
              </a:rPr>
              <a:t>Un bon moyen de modéliser des systèmes </a:t>
            </a:r>
            <a:r>
              <a:rPr lang="fr-FR" sz="1800" dirty="0">
                <a:latin typeface="Arial" panose="020B0604020202020204" pitchFamily="34" charset="0"/>
                <a:cs typeface="Arial" panose="020B0604020202020204" pitchFamily="34" charset="0"/>
              </a:rPr>
              <a:t>: méthode utile pour modéliser des systèmes qui doivent être asynchrones et réactifs.</a:t>
            </a:r>
          </a:p>
          <a:p>
            <a:pPr algn="just">
              <a:buFont typeface="Wingdings" panose="05000000000000000000" pitchFamily="2" charset="2"/>
              <a:buChar char="Ø"/>
            </a:pPr>
            <a:r>
              <a:rPr lang="fr-FR" sz="1800" b="1" dirty="0">
                <a:latin typeface="Arial" panose="020B0604020202020204" pitchFamily="34" charset="0"/>
                <a:cs typeface="Arial" panose="020B0604020202020204" pitchFamily="34" charset="0"/>
              </a:rPr>
              <a:t>Permet des programmes plus interactifs </a:t>
            </a:r>
            <a:r>
              <a:rPr lang="fr-FR" sz="1800" dirty="0">
                <a:latin typeface="Arial" panose="020B0604020202020204" pitchFamily="34" charset="0"/>
                <a:cs typeface="Arial" panose="020B0604020202020204" pitchFamily="34" charset="0"/>
              </a:rPr>
              <a:t>: Il permet une programmation plus interactive. La programmation événementielle est utilisée dans presque toutes les applications GUI récentes.</a:t>
            </a:r>
          </a:p>
          <a:p>
            <a:pPr algn="just">
              <a:buFont typeface="Wingdings" panose="05000000000000000000" pitchFamily="2" charset="2"/>
              <a:buChar char="Ø"/>
            </a:pPr>
            <a:r>
              <a:rPr lang="fr-FR" sz="1800" b="1" dirty="0">
                <a:latin typeface="Arial" panose="020B0604020202020204" pitchFamily="34" charset="0"/>
                <a:cs typeface="Arial" panose="020B0604020202020204" pitchFamily="34" charset="0"/>
              </a:rPr>
              <a:t>Utilisation d’interruptions matérielles </a:t>
            </a:r>
            <a:r>
              <a:rPr lang="fr-FR" sz="1800" dirty="0">
                <a:latin typeface="Arial" panose="020B0604020202020204" pitchFamily="34" charset="0"/>
                <a:cs typeface="Arial" panose="020B0604020202020204" pitchFamily="34" charset="0"/>
              </a:rPr>
              <a:t>: cela peut être réalisé via des interruptions matérielles, ce qui réduit la consommation d’énergie de l’ordinateur.</a:t>
            </a:r>
          </a:p>
          <a:p>
            <a:pPr algn="just">
              <a:buFont typeface="Wingdings" panose="05000000000000000000" pitchFamily="2" charset="2"/>
              <a:buChar char="Ø"/>
            </a:pPr>
            <a:r>
              <a:rPr lang="fr-FR" sz="1800" b="1" dirty="0">
                <a:latin typeface="Arial" panose="020B0604020202020204" pitchFamily="34" charset="0"/>
                <a:cs typeface="Arial" panose="020B0604020202020204" pitchFamily="34" charset="0"/>
              </a:rPr>
              <a:t>Autorise les capteurs et autres matériels</a:t>
            </a:r>
            <a:r>
              <a:rPr lang="fr-FR" sz="1800" dirty="0">
                <a:latin typeface="Arial" panose="020B0604020202020204" pitchFamily="34" charset="0"/>
                <a:cs typeface="Arial" panose="020B0604020202020204" pitchFamily="34" charset="0"/>
              </a:rPr>
              <a:t> : il est simple pour les capteurs et autres matériels de communiquer avec le logiciel.</a:t>
            </a:r>
          </a:p>
        </p:txBody>
      </p:sp>
    </p:spTree>
    <p:extLst>
      <p:ext uri="{BB962C8B-B14F-4D97-AF65-F5344CB8AC3E}">
        <p14:creationId xmlns:p14="http://schemas.microsoft.com/office/powerpoint/2010/main" val="2836552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dow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down)">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down)">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wipe(down)">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wipe(down)">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wipe(down)">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wipe(down)">
                                      <p:cBhvr>
                                        <p:cTn id="4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643015" y="476956"/>
            <a:ext cx="8911687" cy="664363"/>
          </a:xfrm>
        </p:spPr>
        <p:txBody>
          <a:bodyPr>
            <a:normAutofit/>
          </a:bodyPr>
          <a:lstStyle/>
          <a:p>
            <a:pPr algn="ctr"/>
            <a:r>
              <a:rPr lang="fr-FR" sz="2800" b="1" dirty="0">
                <a:latin typeface="Arial" panose="020B0604020202020204" pitchFamily="34" charset="0"/>
                <a:cs typeface="Arial" panose="020B0604020202020204" pitchFamily="34" charset="0"/>
              </a:rPr>
              <a:t>Inconvénients de la programmation événementielle</a:t>
            </a:r>
          </a:p>
        </p:txBody>
      </p:sp>
      <p:sp>
        <p:nvSpPr>
          <p:cNvPr id="3" name="Espace réservé du contenu 2"/>
          <p:cNvSpPr>
            <a:spLocks noGrp="1"/>
          </p:cNvSpPr>
          <p:nvPr>
            <p:ph idx="1"/>
          </p:nvPr>
        </p:nvSpPr>
        <p:spPr>
          <a:xfrm>
            <a:off x="1180730" y="1722267"/>
            <a:ext cx="10195291" cy="2521259"/>
          </a:xfrm>
        </p:spPr>
        <p:txBody>
          <a:bodyPr>
            <a:noAutofit/>
          </a:bodyPr>
          <a:lstStyle/>
          <a:p>
            <a:pPr algn="just">
              <a:lnSpc>
                <a:spcPct val="150000"/>
              </a:lnSpc>
              <a:buFont typeface="Wingdings" panose="05000000000000000000" pitchFamily="2" charset="2"/>
              <a:buChar char="Ø"/>
            </a:pPr>
            <a:r>
              <a:rPr lang="fr-FR" sz="1800" b="1" dirty="0">
                <a:latin typeface="Arial" panose="020B0604020202020204" pitchFamily="34" charset="0"/>
                <a:cs typeface="Arial" panose="020B0604020202020204" pitchFamily="34" charset="0"/>
              </a:rPr>
              <a:t>Complexe</a:t>
            </a:r>
            <a:r>
              <a:rPr lang="fr-FR" sz="1800" dirty="0">
                <a:latin typeface="Arial" panose="020B0604020202020204" pitchFamily="34" charset="0"/>
                <a:cs typeface="Arial" panose="020B0604020202020204" pitchFamily="34" charset="0"/>
              </a:rPr>
              <a:t> : les programmes simples deviennent inutilement complexes.</a:t>
            </a:r>
          </a:p>
          <a:p>
            <a:pPr algn="just">
              <a:lnSpc>
                <a:spcPct val="150000"/>
              </a:lnSpc>
              <a:buFont typeface="Wingdings" panose="05000000000000000000" pitchFamily="2" charset="2"/>
              <a:buChar char="Ø"/>
            </a:pPr>
            <a:r>
              <a:rPr lang="fr-FR" sz="1800" b="1" dirty="0">
                <a:latin typeface="Arial" panose="020B0604020202020204" pitchFamily="34" charset="0"/>
                <a:cs typeface="Arial" panose="020B0604020202020204" pitchFamily="34" charset="0"/>
              </a:rPr>
              <a:t>Moins logique et évident </a:t>
            </a:r>
            <a:r>
              <a:rPr lang="fr-FR" sz="1800" dirty="0">
                <a:latin typeface="Arial" panose="020B0604020202020204" pitchFamily="34" charset="0"/>
                <a:cs typeface="Arial" panose="020B0604020202020204" pitchFamily="34" charset="0"/>
              </a:rPr>
              <a:t>: le déroulement du programme est généralement moins logique et plus évident</a:t>
            </a:r>
          </a:p>
          <a:p>
            <a:pPr algn="just">
              <a:lnSpc>
                <a:spcPct val="150000"/>
              </a:lnSpc>
              <a:buFont typeface="Wingdings" panose="05000000000000000000" pitchFamily="2" charset="2"/>
              <a:buChar char="Ø"/>
            </a:pPr>
            <a:r>
              <a:rPr lang="fr-FR" sz="1800" b="1" dirty="0">
                <a:latin typeface="Arial" panose="020B0604020202020204" pitchFamily="34" charset="0"/>
                <a:cs typeface="Arial" panose="020B0604020202020204" pitchFamily="34" charset="0"/>
              </a:rPr>
              <a:t>Erreur difficile à trouver </a:t>
            </a:r>
            <a:r>
              <a:rPr lang="fr-FR" sz="1800" dirty="0">
                <a:latin typeface="Arial" panose="020B0604020202020204" pitchFamily="34" charset="0"/>
                <a:cs typeface="Arial" panose="020B0604020202020204" pitchFamily="34" charset="0"/>
              </a:rPr>
              <a:t>: le débogage d’un programme événementiel est difficile</a:t>
            </a:r>
          </a:p>
          <a:p>
            <a:pPr algn="just">
              <a:lnSpc>
                <a:spcPct val="150000"/>
              </a:lnSpc>
              <a:buFont typeface="Wingdings" panose="05000000000000000000" pitchFamily="2" charset="2"/>
              <a:buChar char="Ø"/>
            </a:pPr>
            <a:r>
              <a:rPr lang="fr-FR" sz="1800" b="1" dirty="0">
                <a:latin typeface="Arial" panose="020B0604020202020204" pitchFamily="34" charset="0"/>
                <a:cs typeface="Arial" panose="020B0604020202020204" pitchFamily="34" charset="0"/>
              </a:rPr>
              <a:t>Déroutant</a:t>
            </a:r>
            <a:r>
              <a:rPr lang="fr-FR" sz="1800" dirty="0">
                <a:latin typeface="Arial" panose="020B0604020202020204" pitchFamily="34" charset="0"/>
                <a:cs typeface="Arial" panose="020B0604020202020204" pitchFamily="34" charset="0"/>
              </a:rPr>
              <a:t> : trop de formulaires dans un programme peuvent être déroutants et/ou frustrants pour le programmeur.</a:t>
            </a:r>
          </a:p>
          <a:p>
            <a:pPr algn="just">
              <a:lnSpc>
                <a:spcPct val="150000"/>
              </a:lnSpc>
              <a:buFont typeface="Wingdings" panose="05000000000000000000" pitchFamily="2" charset="2"/>
              <a:buChar char="Ø"/>
            </a:pPr>
            <a:r>
              <a:rPr lang="fr-FR" sz="1800" b="1" dirty="0">
                <a:latin typeface="Arial" panose="020B0604020202020204" pitchFamily="34" charset="0"/>
                <a:cs typeface="Arial" panose="020B0604020202020204" pitchFamily="34" charset="0"/>
              </a:rPr>
              <a:t>Couplage étroit </a:t>
            </a:r>
            <a:r>
              <a:rPr lang="fr-FR" sz="1800" dirty="0">
                <a:latin typeface="Arial" panose="020B0604020202020204" pitchFamily="34" charset="0"/>
                <a:cs typeface="Arial" panose="020B0604020202020204" pitchFamily="34" charset="0"/>
              </a:rPr>
              <a:t>: le schéma d’événement sera étroitement couplé aux consommateurs du schéma.</a:t>
            </a:r>
          </a:p>
          <a:p>
            <a:pPr algn="just">
              <a:lnSpc>
                <a:spcPct val="150000"/>
              </a:lnSpc>
              <a:buFont typeface="Wingdings" panose="05000000000000000000" pitchFamily="2" charset="2"/>
              <a:buChar char="Ø"/>
            </a:pPr>
            <a:r>
              <a:rPr lang="fr-FR" sz="1800" b="1" dirty="0">
                <a:latin typeface="Arial" panose="020B0604020202020204" pitchFamily="34" charset="0"/>
                <a:cs typeface="Arial" panose="020B0604020202020204" pitchFamily="34" charset="0"/>
              </a:rPr>
              <a:t>Blocage</a:t>
            </a:r>
            <a:r>
              <a:rPr lang="fr-FR" sz="1800" dirty="0">
                <a:latin typeface="Arial" panose="020B0604020202020204" pitchFamily="34" charset="0"/>
                <a:cs typeface="Arial" panose="020B0604020202020204" pitchFamily="34" charset="0"/>
              </a:rPr>
              <a:t> : Blocage complexe des opérations.</a:t>
            </a:r>
          </a:p>
        </p:txBody>
      </p:sp>
    </p:spTree>
    <p:extLst>
      <p:ext uri="{BB962C8B-B14F-4D97-AF65-F5344CB8AC3E}">
        <p14:creationId xmlns:p14="http://schemas.microsoft.com/office/powerpoint/2010/main" val="124161866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chor="ctr">
            <a:normAutofit/>
          </a:bodyPr>
          <a:lstStyle/>
          <a:p>
            <a:pPr algn="ctr"/>
            <a:r>
              <a:rPr lang="fr-FR" sz="4800" b="1" dirty="0" err="1" smtClean="0"/>
              <a:t>StateLess</a:t>
            </a:r>
            <a:endParaRPr lang="fr-FR" sz="4800" b="1" dirty="0"/>
          </a:p>
        </p:txBody>
      </p:sp>
      <p:sp>
        <p:nvSpPr>
          <p:cNvPr id="3" name="Espace réservé du contenu 2"/>
          <p:cNvSpPr>
            <a:spLocks noGrp="1"/>
          </p:cNvSpPr>
          <p:nvPr>
            <p:ph idx="1"/>
          </p:nvPr>
        </p:nvSpPr>
        <p:spPr/>
        <p:txBody>
          <a:bodyPr>
            <a:noAutofit/>
          </a:bodyPr>
          <a:lstStyle/>
          <a:p>
            <a:pPr algn="just">
              <a:lnSpc>
                <a:spcPct val="200000"/>
              </a:lnSpc>
            </a:pPr>
            <a:r>
              <a:rPr lang="fr-FR" sz="2800" dirty="0">
                <a:latin typeface="Arial" panose="020B0604020202020204" pitchFamily="34" charset="0"/>
                <a:cs typeface="Arial" panose="020B0604020202020204" pitchFamily="34" charset="0"/>
              </a:rPr>
              <a:t>Un processus ou une application sans état est indépendant. Il ne stocke pas de données et ne fait référence à aucune transaction passée. Chaque transaction est effectuée à partir de rien, comme si c'était la première fois.</a:t>
            </a:r>
          </a:p>
        </p:txBody>
      </p:sp>
    </p:spTree>
    <p:extLst>
      <p:ext uri="{BB962C8B-B14F-4D97-AF65-F5344CB8AC3E}">
        <p14:creationId xmlns:p14="http://schemas.microsoft.com/office/powerpoint/2010/main" val="134412325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chor="ctr"/>
          <a:lstStyle/>
          <a:p>
            <a:pPr algn="ctr"/>
            <a:r>
              <a:rPr lang="fr-FR" b="1" dirty="0" smtClean="0"/>
              <a:t>Atelier 5</a:t>
            </a:r>
            <a:endParaRPr lang="fr-FR" b="1" dirty="0"/>
          </a:p>
        </p:txBody>
      </p:sp>
      <p:pic>
        <p:nvPicPr>
          <p:cNvPr id="4" name="Espace réservé du contenu 3"/>
          <p:cNvPicPr>
            <a:picLocks noGrp="1" noChangeAspect="1"/>
          </p:cNvPicPr>
          <p:nvPr>
            <p:ph idx="1"/>
          </p:nvPr>
        </p:nvPicPr>
        <p:blipFill>
          <a:blip r:embed="rId2"/>
          <a:stretch>
            <a:fillRect/>
          </a:stretch>
        </p:blipFill>
        <p:spPr>
          <a:xfrm>
            <a:off x="1727595" y="2036869"/>
            <a:ext cx="8797770" cy="3334121"/>
          </a:xfrm>
          <a:prstGeom prst="rect">
            <a:avLst/>
          </a:prstGeom>
        </p:spPr>
      </p:pic>
    </p:spTree>
    <p:extLst>
      <p:ext uri="{BB962C8B-B14F-4D97-AF65-F5344CB8AC3E}">
        <p14:creationId xmlns:p14="http://schemas.microsoft.com/office/powerpoint/2010/main" val="254807268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chor="ctr">
            <a:normAutofit/>
          </a:bodyPr>
          <a:lstStyle/>
          <a:p>
            <a:pPr algn="ctr"/>
            <a:r>
              <a:rPr lang="fr-FR" sz="4000" b="1" dirty="0" smtClean="0"/>
              <a:t>Atelier 6 Intégration de </a:t>
            </a:r>
            <a:r>
              <a:rPr lang="fr-FR" sz="4000" b="1" dirty="0" err="1" smtClean="0"/>
              <a:t>EventEmitter</a:t>
            </a:r>
            <a:r>
              <a:rPr lang="fr-FR" sz="4000" b="1" dirty="0" smtClean="0"/>
              <a:t> à une classe</a:t>
            </a:r>
            <a:endParaRPr lang="fr-FR" sz="4000" b="1" dirty="0"/>
          </a:p>
        </p:txBody>
      </p:sp>
      <p:sp>
        <p:nvSpPr>
          <p:cNvPr id="3" name="Espace réservé du contenu 2"/>
          <p:cNvSpPr>
            <a:spLocks noGrp="1"/>
          </p:cNvSpPr>
          <p:nvPr>
            <p:ph idx="1"/>
          </p:nvPr>
        </p:nvSpPr>
        <p:spPr/>
        <p:txBody>
          <a:bodyPr/>
          <a:lstStyle/>
          <a:p>
            <a:pPr>
              <a:lnSpc>
                <a:spcPct val="200000"/>
              </a:lnSpc>
              <a:buFont typeface="Wingdings" panose="05000000000000000000" pitchFamily="2" charset="2"/>
              <a:buChar char="Ø"/>
            </a:pPr>
            <a:r>
              <a:rPr lang="fr-FR" dirty="0" smtClean="0"/>
              <a:t> créer la classe </a:t>
            </a:r>
            <a:r>
              <a:rPr lang="fr-FR" b="1" dirty="0" smtClean="0"/>
              <a:t>Pizza</a:t>
            </a:r>
            <a:r>
              <a:rPr lang="fr-FR" dirty="0" smtClean="0"/>
              <a:t>:</a:t>
            </a:r>
          </a:p>
          <a:p>
            <a:pPr lvl="1">
              <a:lnSpc>
                <a:spcPct val="200000"/>
              </a:lnSpc>
              <a:buFont typeface="Wingdings" panose="05000000000000000000" pitchFamily="2" charset="2"/>
              <a:buChar char="Ø"/>
            </a:pPr>
            <a:r>
              <a:rPr lang="fr-FR" dirty="0" smtClean="0"/>
              <a:t> </a:t>
            </a:r>
            <a:r>
              <a:rPr lang="fr-FR" b="1" dirty="0" err="1" smtClean="0"/>
              <a:t>orderNumber</a:t>
            </a:r>
            <a:r>
              <a:rPr lang="fr-FR" dirty="0" smtClean="0"/>
              <a:t>.</a:t>
            </a:r>
          </a:p>
          <a:p>
            <a:pPr lvl="1">
              <a:lnSpc>
                <a:spcPct val="200000"/>
              </a:lnSpc>
              <a:buFont typeface="Wingdings" panose="05000000000000000000" pitchFamily="2" charset="2"/>
              <a:buChar char="Ø"/>
            </a:pPr>
            <a:r>
              <a:rPr lang="fr-FR" dirty="0" smtClean="0"/>
              <a:t> </a:t>
            </a:r>
            <a:r>
              <a:rPr lang="fr-FR" b="1" dirty="0" smtClean="0"/>
              <a:t>Constructeur</a:t>
            </a:r>
            <a:r>
              <a:rPr lang="fr-FR" dirty="0" smtClean="0"/>
              <a:t> : initialiser </a:t>
            </a:r>
            <a:r>
              <a:rPr lang="fr-FR" b="1" dirty="0" err="1" smtClean="0"/>
              <a:t>orderNumber</a:t>
            </a:r>
            <a:r>
              <a:rPr lang="fr-FR" dirty="0" smtClean="0"/>
              <a:t> par 0.</a:t>
            </a:r>
          </a:p>
          <a:p>
            <a:pPr lvl="1">
              <a:lnSpc>
                <a:spcPct val="200000"/>
              </a:lnSpc>
              <a:buFont typeface="Wingdings" panose="05000000000000000000" pitchFamily="2" charset="2"/>
              <a:buChar char="Ø"/>
            </a:pPr>
            <a:r>
              <a:rPr lang="fr-FR" dirty="0"/>
              <a:t> </a:t>
            </a:r>
            <a:r>
              <a:rPr lang="fr-FR" b="1" dirty="0" err="1" smtClean="0"/>
              <a:t>order</a:t>
            </a:r>
            <a:r>
              <a:rPr lang="fr-FR" b="1" dirty="0" smtClean="0"/>
              <a:t>()</a:t>
            </a:r>
            <a:r>
              <a:rPr lang="fr-FR" dirty="0" smtClean="0"/>
              <a:t>: Incrémenter </a:t>
            </a:r>
            <a:r>
              <a:rPr lang="fr-FR" b="1" dirty="0" err="1" smtClean="0"/>
              <a:t>orderNumber</a:t>
            </a:r>
            <a:r>
              <a:rPr lang="fr-FR" dirty="0" smtClean="0"/>
              <a:t>.</a:t>
            </a:r>
          </a:p>
          <a:p>
            <a:pPr lvl="1">
              <a:lnSpc>
                <a:spcPct val="200000"/>
              </a:lnSpc>
              <a:buFont typeface="Wingdings" panose="05000000000000000000" pitchFamily="2" charset="2"/>
              <a:buChar char="Ø"/>
            </a:pPr>
            <a:r>
              <a:rPr lang="fr-FR" b="1" dirty="0" err="1" smtClean="0"/>
              <a:t>displayOrderNumber</a:t>
            </a:r>
            <a:r>
              <a:rPr lang="fr-FR" b="1" dirty="0" smtClean="0"/>
              <a:t>(): </a:t>
            </a:r>
            <a:r>
              <a:rPr lang="fr-FR" dirty="0" smtClean="0"/>
              <a:t>affiche la valeur du </a:t>
            </a:r>
            <a:r>
              <a:rPr lang="fr-FR" b="1" dirty="0" err="1" smtClean="0"/>
              <a:t>orderNumber</a:t>
            </a:r>
            <a:endParaRPr lang="fr-FR" b="1" dirty="0" smtClean="0"/>
          </a:p>
          <a:p>
            <a:pPr lvl="1">
              <a:lnSpc>
                <a:spcPct val="200000"/>
              </a:lnSpc>
              <a:buFont typeface="Wingdings" panose="05000000000000000000" pitchFamily="2" charset="2"/>
              <a:buChar char="Ø"/>
            </a:pPr>
            <a:r>
              <a:rPr lang="fr-FR" dirty="0" smtClean="0"/>
              <a:t>Créer </a:t>
            </a:r>
            <a:r>
              <a:rPr lang="fr-FR" b="1" dirty="0" smtClean="0"/>
              <a:t>pizzaorder.js</a:t>
            </a:r>
            <a:r>
              <a:rPr lang="fr-FR" dirty="0" smtClean="0"/>
              <a:t> pour tester la classe</a:t>
            </a:r>
            <a:endParaRPr lang="fr-FR" dirty="0"/>
          </a:p>
        </p:txBody>
      </p:sp>
    </p:spTree>
    <p:extLst>
      <p:ext uri="{BB962C8B-B14F-4D97-AF65-F5344CB8AC3E}">
        <p14:creationId xmlns:p14="http://schemas.microsoft.com/office/powerpoint/2010/main" val="369836313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chor="ctr"/>
          <a:lstStyle/>
          <a:p>
            <a:pPr algn="ctr"/>
            <a:r>
              <a:rPr lang="fr-FR" b="1" dirty="0" smtClean="0"/>
              <a:t>Pizza.js &amp; pizzaorder.js</a:t>
            </a:r>
            <a:endParaRPr lang="fr-FR" b="1" dirty="0"/>
          </a:p>
        </p:txBody>
      </p:sp>
      <p:pic>
        <p:nvPicPr>
          <p:cNvPr id="4" name="Espace réservé du contenu 3"/>
          <p:cNvPicPr>
            <a:picLocks noGrp="1" noChangeAspect="1"/>
          </p:cNvPicPr>
          <p:nvPr>
            <p:ph idx="1"/>
          </p:nvPr>
        </p:nvPicPr>
        <p:blipFill>
          <a:blip r:embed="rId2"/>
          <a:stretch>
            <a:fillRect/>
          </a:stretch>
        </p:blipFill>
        <p:spPr>
          <a:xfrm>
            <a:off x="3125828" y="1915498"/>
            <a:ext cx="6001304" cy="2628636"/>
          </a:xfrm>
          <a:prstGeom prst="rect">
            <a:avLst/>
          </a:prstGeom>
        </p:spPr>
      </p:pic>
      <p:pic>
        <p:nvPicPr>
          <p:cNvPr id="5" name="Image 4"/>
          <p:cNvPicPr>
            <a:picLocks noChangeAspect="1"/>
          </p:cNvPicPr>
          <p:nvPr/>
        </p:nvPicPr>
        <p:blipFill>
          <a:blip r:embed="rId3"/>
          <a:stretch>
            <a:fillRect/>
          </a:stretch>
        </p:blipFill>
        <p:spPr>
          <a:xfrm>
            <a:off x="3125828" y="4722271"/>
            <a:ext cx="6001303" cy="1500975"/>
          </a:xfrm>
          <a:prstGeom prst="rect">
            <a:avLst/>
          </a:prstGeom>
        </p:spPr>
      </p:pic>
    </p:spTree>
    <p:extLst>
      <p:ext uri="{BB962C8B-B14F-4D97-AF65-F5344CB8AC3E}">
        <p14:creationId xmlns:p14="http://schemas.microsoft.com/office/powerpoint/2010/main" val="272603685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chor="ctr"/>
          <a:lstStyle/>
          <a:p>
            <a:pPr algn="ctr"/>
            <a:r>
              <a:rPr lang="fr-FR" b="1" dirty="0" smtClean="0"/>
              <a:t>Intégration </a:t>
            </a:r>
            <a:r>
              <a:rPr lang="fr-FR" b="1" dirty="0" err="1" smtClean="0"/>
              <a:t>EventEmitter</a:t>
            </a:r>
            <a:endParaRPr lang="fr-FR" b="1" dirty="0"/>
          </a:p>
        </p:txBody>
      </p:sp>
      <p:sp>
        <p:nvSpPr>
          <p:cNvPr id="3" name="Espace réservé du contenu 2"/>
          <p:cNvSpPr>
            <a:spLocks noGrp="1"/>
          </p:cNvSpPr>
          <p:nvPr>
            <p:ph idx="1"/>
          </p:nvPr>
        </p:nvSpPr>
        <p:spPr>
          <a:xfrm>
            <a:off x="1097280" y="1526138"/>
            <a:ext cx="10058400" cy="4023360"/>
          </a:xfrm>
        </p:spPr>
        <p:txBody>
          <a:bodyPr/>
          <a:lstStyle/>
          <a:p>
            <a:pPr>
              <a:lnSpc>
                <a:spcPct val="250000"/>
              </a:lnSpc>
              <a:buFont typeface="Wingdings" panose="05000000000000000000" pitchFamily="2" charset="2"/>
              <a:buChar char="Ø"/>
            </a:pPr>
            <a:r>
              <a:rPr lang="fr-FR" dirty="0" smtClean="0"/>
              <a:t> Intégrer le module </a:t>
            </a:r>
            <a:r>
              <a:rPr lang="fr-FR" b="1" dirty="0" err="1" smtClean="0"/>
              <a:t>events</a:t>
            </a:r>
            <a:r>
              <a:rPr lang="fr-FR" dirty="0" smtClean="0"/>
              <a:t>.</a:t>
            </a:r>
          </a:p>
          <a:p>
            <a:pPr>
              <a:lnSpc>
                <a:spcPct val="250000"/>
              </a:lnSpc>
              <a:buFont typeface="Wingdings" panose="05000000000000000000" pitchFamily="2" charset="2"/>
              <a:buChar char="Ø"/>
            </a:pPr>
            <a:r>
              <a:rPr lang="fr-FR" dirty="0"/>
              <a:t> </a:t>
            </a:r>
            <a:r>
              <a:rPr lang="fr-FR" dirty="0" smtClean="0"/>
              <a:t>Hériter à partir de la classe </a:t>
            </a:r>
            <a:r>
              <a:rPr lang="fr-FR" b="1" dirty="0" err="1" smtClean="0"/>
              <a:t>EventEmitter</a:t>
            </a:r>
            <a:endParaRPr lang="fr-FR" b="1" dirty="0" smtClean="0"/>
          </a:p>
          <a:p>
            <a:pPr>
              <a:lnSpc>
                <a:spcPct val="250000"/>
              </a:lnSpc>
              <a:buFont typeface="Wingdings" panose="05000000000000000000" pitchFamily="2" charset="2"/>
              <a:buChar char="Ø"/>
            </a:pPr>
            <a:r>
              <a:rPr lang="fr-FR" dirty="0"/>
              <a:t> </a:t>
            </a:r>
            <a:r>
              <a:rPr lang="fr-FR" dirty="0" smtClean="0"/>
              <a:t>Mettre à jour toutes les méthodes de la classe </a:t>
            </a:r>
            <a:r>
              <a:rPr lang="fr-FR" b="1" dirty="0" smtClean="0"/>
              <a:t>Pizza</a:t>
            </a:r>
            <a:r>
              <a:rPr lang="fr-FR" dirty="0" smtClean="0"/>
              <a:t>.</a:t>
            </a:r>
          </a:p>
          <a:p>
            <a:pPr>
              <a:lnSpc>
                <a:spcPct val="250000"/>
              </a:lnSpc>
              <a:buFont typeface="Wingdings" panose="05000000000000000000" pitchFamily="2" charset="2"/>
              <a:buChar char="Ø"/>
            </a:pPr>
            <a:r>
              <a:rPr lang="fr-FR" dirty="0" smtClean="0"/>
              <a:t>Mettre à jour le fichier </a:t>
            </a:r>
            <a:r>
              <a:rPr lang="fr-FR" b="1" dirty="0" smtClean="0"/>
              <a:t>pizzaorder.js</a:t>
            </a:r>
          </a:p>
          <a:p>
            <a:pPr>
              <a:lnSpc>
                <a:spcPct val="250000"/>
              </a:lnSpc>
              <a:buFont typeface="Wingdings" panose="05000000000000000000" pitchFamily="2" charset="2"/>
              <a:buChar char="Ø"/>
            </a:pPr>
            <a:endParaRPr lang="fr-FR" dirty="0"/>
          </a:p>
        </p:txBody>
      </p:sp>
    </p:spTree>
    <p:extLst>
      <p:ext uri="{BB962C8B-B14F-4D97-AF65-F5344CB8AC3E}">
        <p14:creationId xmlns:p14="http://schemas.microsoft.com/office/powerpoint/2010/main" val="396666209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chor="ctr"/>
          <a:lstStyle/>
          <a:p>
            <a:pPr algn="ctr"/>
            <a:r>
              <a:rPr lang="fr-FR" b="1" dirty="0"/>
              <a:t>Pizza.js &amp; pizzaorder.js</a:t>
            </a:r>
            <a:endParaRPr lang="fr-FR" dirty="0"/>
          </a:p>
        </p:txBody>
      </p:sp>
      <p:pic>
        <p:nvPicPr>
          <p:cNvPr id="4" name="Espace réservé du contenu 3"/>
          <p:cNvPicPr>
            <a:picLocks noGrp="1" noChangeAspect="1"/>
          </p:cNvPicPr>
          <p:nvPr>
            <p:ph idx="1"/>
          </p:nvPr>
        </p:nvPicPr>
        <p:blipFill>
          <a:blip r:embed="rId2"/>
          <a:stretch>
            <a:fillRect/>
          </a:stretch>
        </p:blipFill>
        <p:spPr>
          <a:xfrm>
            <a:off x="507754" y="2015832"/>
            <a:ext cx="5608962" cy="3648075"/>
          </a:xfrm>
          <a:prstGeom prst="rect">
            <a:avLst/>
          </a:prstGeom>
        </p:spPr>
      </p:pic>
      <p:pic>
        <p:nvPicPr>
          <p:cNvPr id="3" name="Image 2"/>
          <p:cNvPicPr>
            <a:picLocks noChangeAspect="1"/>
          </p:cNvPicPr>
          <p:nvPr/>
        </p:nvPicPr>
        <p:blipFill>
          <a:blip r:embed="rId3"/>
          <a:stretch>
            <a:fillRect/>
          </a:stretch>
        </p:blipFill>
        <p:spPr>
          <a:xfrm>
            <a:off x="6428509" y="2015832"/>
            <a:ext cx="5495635" cy="3648075"/>
          </a:xfrm>
          <a:prstGeom prst="rect">
            <a:avLst/>
          </a:prstGeom>
        </p:spPr>
      </p:pic>
    </p:spTree>
    <p:extLst>
      <p:ext uri="{BB962C8B-B14F-4D97-AF65-F5344CB8AC3E}">
        <p14:creationId xmlns:p14="http://schemas.microsoft.com/office/powerpoint/2010/main" val="172974171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ctrTitle"/>
          </p:nvPr>
        </p:nvSpPr>
        <p:spPr/>
        <p:txBody>
          <a:bodyPr>
            <a:normAutofit/>
          </a:bodyPr>
          <a:lstStyle/>
          <a:p>
            <a:pPr algn="ctr"/>
            <a:r>
              <a:rPr lang="fr-FR" sz="4800" b="1" dirty="0"/>
              <a:t>Asynchronisme avec </a:t>
            </a:r>
            <a:r>
              <a:rPr lang="fr-FR" sz="4800" b="1" dirty="0" err="1"/>
              <a:t>Node</a:t>
            </a:r>
            <a:endParaRPr lang="fr-FR" sz="4800" b="1" dirty="0"/>
          </a:p>
        </p:txBody>
      </p:sp>
      <p:sp>
        <p:nvSpPr>
          <p:cNvPr id="5" name="Sous-titre 4"/>
          <p:cNvSpPr>
            <a:spLocks noGrp="1"/>
          </p:cNvSpPr>
          <p:nvPr>
            <p:ph type="subTitle" idx="1"/>
          </p:nvPr>
        </p:nvSpPr>
        <p:spPr/>
        <p:txBody>
          <a:bodyPr/>
          <a:lstStyle/>
          <a:p>
            <a:endParaRPr lang="fr-FR"/>
          </a:p>
        </p:txBody>
      </p:sp>
    </p:spTree>
    <p:extLst>
      <p:ext uri="{BB962C8B-B14F-4D97-AF65-F5344CB8AC3E}">
        <p14:creationId xmlns:p14="http://schemas.microsoft.com/office/powerpoint/2010/main" val="249748224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592925" y="263892"/>
            <a:ext cx="8911687" cy="837205"/>
          </a:xfrm>
        </p:spPr>
        <p:txBody>
          <a:bodyPr/>
          <a:lstStyle/>
          <a:p>
            <a:pPr algn="ctr"/>
            <a:r>
              <a:rPr lang="fr-FR" b="1" dirty="0"/>
              <a:t>Single </a:t>
            </a:r>
            <a:r>
              <a:rPr lang="fr-FR" b="1" dirty="0" err="1"/>
              <a:t>Threaded</a:t>
            </a:r>
            <a:r>
              <a:rPr lang="fr-FR" b="1" dirty="0"/>
              <a:t> Event Loop</a:t>
            </a:r>
          </a:p>
        </p:txBody>
      </p:sp>
      <p:sp>
        <p:nvSpPr>
          <p:cNvPr id="3" name="Espace réservé du contenu 2"/>
          <p:cNvSpPr>
            <a:spLocks noGrp="1"/>
          </p:cNvSpPr>
          <p:nvPr>
            <p:ph idx="1"/>
          </p:nvPr>
        </p:nvSpPr>
        <p:spPr>
          <a:xfrm>
            <a:off x="1222051" y="1793556"/>
            <a:ext cx="9946058" cy="3777622"/>
          </a:xfrm>
        </p:spPr>
        <p:txBody>
          <a:bodyPr/>
          <a:lstStyle/>
          <a:p>
            <a:pPr algn="just">
              <a:lnSpc>
                <a:spcPct val="150000"/>
              </a:lnSpc>
            </a:pPr>
            <a:r>
              <a:rPr lang="fr-FR" b="1" dirty="0" err="1"/>
              <a:t>NodeJS</a:t>
            </a:r>
            <a:r>
              <a:rPr lang="fr-FR" dirty="0"/>
              <a:t> est une application de thread unique (Single Thread), qui fonctionne sur une plateforme écrite en </a:t>
            </a:r>
            <a:r>
              <a:rPr lang="fr-FR" b="1" dirty="0"/>
              <a:t>C++.</a:t>
            </a:r>
            <a:r>
              <a:rPr lang="fr-FR" dirty="0"/>
              <a:t> Cette plateforme utilise le </a:t>
            </a:r>
            <a:r>
              <a:rPr lang="fr-FR" b="1" dirty="0" err="1"/>
              <a:t>multi-thread</a:t>
            </a:r>
            <a:r>
              <a:rPr lang="fr-FR" dirty="0"/>
              <a:t> pour effectuer des tâches en même temps.</a:t>
            </a:r>
          </a:p>
        </p:txBody>
      </p:sp>
      <p:pic>
        <p:nvPicPr>
          <p:cNvPr id="4" name="Image 3"/>
          <p:cNvPicPr>
            <a:picLocks noChangeAspect="1"/>
          </p:cNvPicPr>
          <p:nvPr/>
        </p:nvPicPr>
        <p:blipFill>
          <a:blip r:embed="rId2"/>
          <a:stretch>
            <a:fillRect/>
          </a:stretch>
        </p:blipFill>
        <p:spPr>
          <a:xfrm>
            <a:off x="2811154" y="2876363"/>
            <a:ext cx="8356955" cy="338727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413832615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chor="ctr"/>
          <a:lstStyle/>
          <a:p>
            <a:pPr algn="ctr"/>
            <a:r>
              <a:rPr lang="fr-FR" b="1" dirty="0"/>
              <a:t>Logique asynchrone</a:t>
            </a:r>
          </a:p>
        </p:txBody>
      </p:sp>
      <p:sp>
        <p:nvSpPr>
          <p:cNvPr id="3" name="Espace réservé du contenu 2"/>
          <p:cNvSpPr>
            <a:spLocks noGrp="1"/>
          </p:cNvSpPr>
          <p:nvPr>
            <p:ph idx="1"/>
          </p:nvPr>
        </p:nvSpPr>
        <p:spPr/>
        <p:txBody>
          <a:bodyPr>
            <a:normAutofit/>
          </a:bodyPr>
          <a:lstStyle/>
          <a:p>
            <a:pPr algn="just">
              <a:lnSpc>
                <a:spcPct val="300000"/>
              </a:lnSpc>
            </a:pPr>
            <a:r>
              <a:rPr lang="fr-FR" sz="3200" b="1" dirty="0">
                <a:latin typeface="Arial" panose="020B0604020202020204" pitchFamily="34" charset="0"/>
                <a:cs typeface="Arial" panose="020B0604020202020204" pitchFamily="34" charset="0"/>
              </a:rPr>
              <a:t>Fonctions </a:t>
            </a:r>
            <a:r>
              <a:rPr lang="fr-FR" sz="3200" b="1" dirty="0" smtClean="0">
                <a:latin typeface="Arial" panose="020B0604020202020204" pitchFamily="34" charset="0"/>
                <a:cs typeface="Arial" panose="020B0604020202020204" pitchFamily="34" charset="0"/>
              </a:rPr>
              <a:t>Synchrones</a:t>
            </a:r>
          </a:p>
          <a:p>
            <a:pPr algn="just">
              <a:lnSpc>
                <a:spcPct val="300000"/>
              </a:lnSpc>
            </a:pPr>
            <a:r>
              <a:rPr lang="fr-FR" sz="3200" b="1" dirty="0">
                <a:latin typeface="Arial" panose="020B0604020202020204" pitchFamily="34" charset="0"/>
                <a:cs typeface="Arial" panose="020B0604020202020204" pitchFamily="34" charset="0"/>
              </a:rPr>
              <a:t>Fonctions Asynchrones</a:t>
            </a:r>
          </a:p>
        </p:txBody>
      </p:sp>
    </p:spTree>
    <p:extLst>
      <p:ext uri="{BB962C8B-B14F-4D97-AF65-F5344CB8AC3E}">
        <p14:creationId xmlns:p14="http://schemas.microsoft.com/office/powerpoint/2010/main" val="227531383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pPr algn="ctr"/>
            <a:r>
              <a:rPr lang="fr-FR" b="1" dirty="0"/>
              <a:t>Fonctions Synchrones</a:t>
            </a:r>
            <a:br>
              <a:rPr lang="fr-FR" b="1" dirty="0"/>
            </a:br>
            <a:endParaRPr lang="fr-FR" b="1" dirty="0"/>
          </a:p>
        </p:txBody>
      </p:sp>
      <p:sp>
        <p:nvSpPr>
          <p:cNvPr id="3" name="Espace réservé du contenu 2"/>
          <p:cNvSpPr>
            <a:spLocks noGrp="1"/>
          </p:cNvSpPr>
          <p:nvPr>
            <p:ph idx="1"/>
          </p:nvPr>
        </p:nvSpPr>
        <p:spPr>
          <a:xfrm>
            <a:off x="1097280" y="1816559"/>
            <a:ext cx="10268787" cy="3777622"/>
          </a:xfrm>
        </p:spPr>
        <p:txBody>
          <a:bodyPr>
            <a:noAutofit/>
          </a:bodyPr>
          <a:lstStyle/>
          <a:p>
            <a:pPr algn="just">
              <a:lnSpc>
                <a:spcPct val="150000"/>
              </a:lnSpc>
            </a:pPr>
            <a:r>
              <a:rPr lang="fr-FR" sz="2400" dirty="0"/>
              <a:t>Par défaut, toute fonction définie en JavaScript est synchrone. Cela veut dire que, lorsqu’elle est appelée:</a:t>
            </a:r>
          </a:p>
          <a:p>
            <a:pPr lvl="1" algn="just">
              <a:lnSpc>
                <a:spcPct val="150000"/>
              </a:lnSpc>
            </a:pPr>
            <a:r>
              <a:rPr lang="fr-FR" sz="2000" dirty="0" smtClean="0"/>
              <a:t>cette </a:t>
            </a:r>
            <a:r>
              <a:rPr lang="fr-FR" sz="2000" dirty="0"/>
              <a:t>fonction exécute immédiatement l’intégralité de ses instructions puis retourne une valeur dans la foulée;</a:t>
            </a:r>
          </a:p>
          <a:p>
            <a:pPr lvl="1" algn="just">
              <a:lnSpc>
                <a:spcPct val="150000"/>
              </a:lnSpc>
            </a:pPr>
            <a:r>
              <a:rPr lang="fr-FR" sz="2000" dirty="0"/>
              <a:t>et que le reste du programme attend la fin de l’exécution de cette fonction avant de s’exécuter à son tour.</a:t>
            </a:r>
          </a:p>
          <a:p>
            <a:pPr algn="just">
              <a:lnSpc>
                <a:spcPct val="150000"/>
              </a:lnSpc>
            </a:pPr>
            <a:r>
              <a:rPr lang="fr-FR" sz="2400" dirty="0"/>
              <a:t>Ainsi, quand on appelle plusieurs fonctions synchrones d’affilée, on a la garantie qu’elles s’exécutent de manière séquentielle. L’une après l’autre.</a:t>
            </a:r>
          </a:p>
        </p:txBody>
      </p:sp>
    </p:spTree>
    <p:extLst>
      <p:ext uri="{BB962C8B-B14F-4D97-AF65-F5344CB8AC3E}">
        <p14:creationId xmlns:p14="http://schemas.microsoft.com/office/powerpoint/2010/main" val="103774669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856075" y="286602"/>
            <a:ext cx="10058400" cy="1450757"/>
          </a:xfrm>
        </p:spPr>
        <p:txBody>
          <a:bodyPr anchor="ctr"/>
          <a:lstStyle/>
          <a:p>
            <a:pPr algn="ctr"/>
            <a:r>
              <a:rPr lang="fr-FR" b="1" dirty="0" smtClean="0"/>
              <a:t>Exemple</a:t>
            </a:r>
            <a:endParaRPr lang="fr-FR" b="1" dirty="0"/>
          </a:p>
        </p:txBody>
      </p:sp>
      <p:pic>
        <p:nvPicPr>
          <p:cNvPr id="4" name="Image 3"/>
          <p:cNvPicPr>
            <a:picLocks noChangeAspect="1"/>
          </p:cNvPicPr>
          <p:nvPr/>
        </p:nvPicPr>
        <p:blipFill>
          <a:blip r:embed="rId2"/>
          <a:stretch>
            <a:fillRect/>
          </a:stretch>
        </p:blipFill>
        <p:spPr>
          <a:xfrm>
            <a:off x="5713700" y="1836982"/>
            <a:ext cx="2343150" cy="118759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 name="Image 4"/>
          <p:cNvPicPr>
            <a:picLocks noChangeAspect="1"/>
          </p:cNvPicPr>
          <p:nvPr/>
        </p:nvPicPr>
        <p:blipFill>
          <a:blip r:embed="rId3"/>
          <a:stretch>
            <a:fillRect/>
          </a:stretch>
        </p:blipFill>
        <p:spPr>
          <a:xfrm>
            <a:off x="4589750" y="3124199"/>
            <a:ext cx="4619625" cy="130925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Image 5"/>
          <p:cNvPicPr>
            <a:picLocks noChangeAspect="1"/>
          </p:cNvPicPr>
          <p:nvPr/>
        </p:nvPicPr>
        <p:blipFill>
          <a:blip r:embed="rId4"/>
          <a:stretch>
            <a:fillRect/>
          </a:stretch>
        </p:blipFill>
        <p:spPr>
          <a:xfrm>
            <a:off x="4437350" y="4638242"/>
            <a:ext cx="4895850" cy="168376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90208862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chor="ctr"/>
          <a:lstStyle/>
          <a:p>
            <a:pPr algn="ctr"/>
            <a:r>
              <a:rPr lang="fr-FR" b="1" dirty="0"/>
              <a:t>Fonctions Asynchrones avec callback</a:t>
            </a:r>
          </a:p>
        </p:txBody>
      </p:sp>
      <p:sp>
        <p:nvSpPr>
          <p:cNvPr id="3" name="Espace réservé du contenu 2"/>
          <p:cNvSpPr>
            <a:spLocks noGrp="1"/>
          </p:cNvSpPr>
          <p:nvPr>
            <p:ph idx="1"/>
          </p:nvPr>
        </p:nvSpPr>
        <p:spPr>
          <a:xfrm>
            <a:off x="1171852" y="1704110"/>
            <a:ext cx="10909312" cy="3777622"/>
          </a:xfrm>
        </p:spPr>
        <p:txBody>
          <a:bodyPr>
            <a:noAutofit/>
          </a:bodyPr>
          <a:lstStyle/>
          <a:p>
            <a:pPr algn="just">
              <a:lnSpc>
                <a:spcPct val="150000"/>
              </a:lnSpc>
            </a:pPr>
            <a:r>
              <a:rPr lang="fr-FR" sz="2000" dirty="0" smtClean="0">
                <a:latin typeface="Arial" panose="020B0604020202020204" pitchFamily="34" charset="0"/>
                <a:cs typeface="Arial" panose="020B0604020202020204" pitchFamily="34" charset="0"/>
              </a:rPr>
              <a:t>Les </a:t>
            </a:r>
            <a:r>
              <a:rPr lang="fr-FR" sz="2000" dirty="0">
                <a:latin typeface="Arial" panose="020B0604020202020204" pitchFamily="34" charset="0"/>
                <a:cs typeface="Arial" panose="020B0604020202020204" pitchFamily="34" charset="0"/>
              </a:rPr>
              <a:t>fonctions synchrones sont appropriées pour effectuer des opérations courtes, rapides, tant qu’il n’est pas problématique de monopoliser le fil d’exécution du programme Node.js.</a:t>
            </a:r>
          </a:p>
          <a:p>
            <a:pPr algn="just">
              <a:lnSpc>
                <a:spcPct val="150000"/>
              </a:lnSpc>
            </a:pPr>
            <a:r>
              <a:rPr lang="fr-FR" sz="2000" dirty="0" smtClean="0">
                <a:latin typeface="Arial" panose="020B0604020202020204" pitchFamily="34" charset="0"/>
                <a:cs typeface="Arial" panose="020B0604020202020204" pitchFamily="34" charset="0"/>
              </a:rPr>
              <a:t>Quand </a:t>
            </a:r>
            <a:r>
              <a:rPr lang="fr-FR" sz="2000" dirty="0">
                <a:latin typeface="Arial" panose="020B0604020202020204" pitchFamily="34" charset="0"/>
                <a:cs typeface="Arial" panose="020B0604020202020204" pitchFamily="34" charset="0"/>
              </a:rPr>
              <a:t>on développe un programme effectuant des opérations d’entrées / sorties de données – que ce soit sur le système de fichier, sur un réseau, ou sur n’importe quel matériel périphérique – il vaut mieux lancer ces opérations en tâche de fond, tout en continuant l’exécution du reste du programme.</a:t>
            </a:r>
          </a:p>
          <a:p>
            <a:pPr algn="just">
              <a:lnSpc>
                <a:spcPct val="150000"/>
              </a:lnSpc>
            </a:pPr>
            <a:r>
              <a:rPr lang="fr-FR" sz="2000" dirty="0" smtClean="0">
                <a:latin typeface="Arial" panose="020B0604020202020204" pitchFamily="34" charset="0"/>
                <a:cs typeface="Arial" panose="020B0604020202020204" pitchFamily="34" charset="0"/>
              </a:rPr>
              <a:t>Par </a:t>
            </a:r>
            <a:r>
              <a:rPr lang="fr-FR" sz="2000" dirty="0">
                <a:latin typeface="Arial" panose="020B0604020202020204" pitchFamily="34" charset="0"/>
                <a:cs typeface="Arial" panose="020B0604020202020204" pitchFamily="34" charset="0"/>
              </a:rPr>
              <a:t>exemple: un serveur doit être prêt à répondre à des requêtes à tout instant, même si une autre requête est déjà en cours de traitement.</a:t>
            </a:r>
          </a:p>
        </p:txBody>
      </p:sp>
    </p:spTree>
    <p:extLst>
      <p:ext uri="{BB962C8B-B14F-4D97-AF65-F5344CB8AC3E}">
        <p14:creationId xmlns:p14="http://schemas.microsoft.com/office/powerpoint/2010/main" val="129252098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chor="ctr"/>
          <a:lstStyle/>
          <a:p>
            <a:pPr algn="ctr"/>
            <a:r>
              <a:rPr lang="fr-FR" b="1" dirty="0" smtClean="0"/>
              <a:t>Fonctions Asynchrones</a:t>
            </a:r>
            <a:endParaRPr lang="fr-FR" b="1" dirty="0"/>
          </a:p>
        </p:txBody>
      </p:sp>
      <p:sp>
        <p:nvSpPr>
          <p:cNvPr id="3" name="Espace réservé du contenu 2"/>
          <p:cNvSpPr>
            <a:spLocks noGrp="1"/>
          </p:cNvSpPr>
          <p:nvPr>
            <p:ph idx="1"/>
          </p:nvPr>
        </p:nvSpPr>
        <p:spPr/>
        <p:txBody>
          <a:bodyPr>
            <a:noAutofit/>
          </a:bodyPr>
          <a:lstStyle/>
          <a:p>
            <a:pPr algn="just">
              <a:lnSpc>
                <a:spcPct val="200000"/>
              </a:lnSpc>
            </a:pPr>
            <a:r>
              <a:rPr lang="fr-FR" sz="2800" dirty="0">
                <a:latin typeface="Arial" panose="020B0604020202020204" pitchFamily="34" charset="0"/>
                <a:cs typeface="Arial" panose="020B0604020202020204" pitchFamily="34" charset="0"/>
              </a:rPr>
              <a:t>Pour permettre l’exécution de plusieurs opérations en parallèle – sans bloquer l’exécution du reste du programme – le langage </a:t>
            </a:r>
            <a:r>
              <a:rPr lang="fr-FR" sz="2800" b="1" dirty="0">
                <a:latin typeface="Arial" panose="020B0604020202020204" pitchFamily="34" charset="0"/>
                <a:cs typeface="Arial" panose="020B0604020202020204" pitchFamily="34" charset="0"/>
              </a:rPr>
              <a:t>JavaScript</a:t>
            </a:r>
            <a:r>
              <a:rPr lang="fr-FR" sz="2800" dirty="0">
                <a:latin typeface="Arial" panose="020B0604020202020204" pitchFamily="34" charset="0"/>
                <a:cs typeface="Arial" panose="020B0604020202020204" pitchFamily="34" charset="0"/>
              </a:rPr>
              <a:t> fournit plusieurs manières de définir et d’appeler des </a:t>
            </a:r>
            <a:r>
              <a:rPr lang="fr-FR" sz="2800" b="1" dirty="0">
                <a:latin typeface="Arial" panose="020B0604020202020204" pitchFamily="34" charset="0"/>
                <a:cs typeface="Arial" panose="020B0604020202020204" pitchFamily="34" charset="0"/>
              </a:rPr>
              <a:t>fonctions</a:t>
            </a:r>
            <a:r>
              <a:rPr lang="fr-FR" sz="2800" dirty="0">
                <a:latin typeface="Arial" panose="020B0604020202020204" pitchFamily="34" charset="0"/>
                <a:cs typeface="Arial" panose="020B0604020202020204" pitchFamily="34" charset="0"/>
              </a:rPr>
              <a:t> </a:t>
            </a:r>
            <a:r>
              <a:rPr lang="fr-FR" sz="2800" b="1" dirty="0">
                <a:latin typeface="Arial" panose="020B0604020202020204" pitchFamily="34" charset="0"/>
                <a:cs typeface="Arial" panose="020B0604020202020204" pitchFamily="34" charset="0"/>
              </a:rPr>
              <a:t>Asynchrones</a:t>
            </a:r>
            <a:r>
              <a:rPr lang="fr-FR" sz="28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08482490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chor="ctr"/>
          <a:lstStyle/>
          <a:p>
            <a:pPr algn="ctr"/>
            <a:r>
              <a:rPr lang="fr-FR" b="1" dirty="0"/>
              <a:t>Fonction de rappel (callback)</a:t>
            </a:r>
          </a:p>
        </p:txBody>
      </p:sp>
      <p:sp>
        <p:nvSpPr>
          <p:cNvPr id="3" name="Espace réservé du contenu 2"/>
          <p:cNvSpPr>
            <a:spLocks noGrp="1"/>
          </p:cNvSpPr>
          <p:nvPr>
            <p:ph idx="1"/>
          </p:nvPr>
        </p:nvSpPr>
        <p:spPr/>
        <p:txBody>
          <a:bodyPr>
            <a:noAutofit/>
          </a:bodyPr>
          <a:lstStyle/>
          <a:p>
            <a:pPr algn="just">
              <a:lnSpc>
                <a:spcPct val="250000"/>
              </a:lnSpc>
            </a:pPr>
            <a:r>
              <a:rPr lang="fr-FR" sz="2400" dirty="0">
                <a:latin typeface="Arial" panose="020B0604020202020204" pitchFamily="34" charset="0"/>
                <a:cs typeface="Arial" panose="020B0604020202020204" pitchFamily="34" charset="0"/>
              </a:rPr>
              <a:t>Une fonction de rappel (aussi appelée callback en anglais) est une fonction passée dans une autre fonction en tant qu'argument, qui est ensuite invoquée à l'intérieur de la fonction externe pour accomplir une sorte de routine ou d'action.</a:t>
            </a:r>
          </a:p>
        </p:txBody>
      </p:sp>
    </p:spTree>
    <p:extLst>
      <p:ext uri="{BB962C8B-B14F-4D97-AF65-F5344CB8AC3E}">
        <p14:creationId xmlns:p14="http://schemas.microsoft.com/office/powerpoint/2010/main" val="424536269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chor="ctr"/>
          <a:lstStyle/>
          <a:p>
            <a:pPr algn="ctr"/>
            <a:r>
              <a:rPr lang="fr-FR" b="1" dirty="0"/>
              <a:t>Le principe de fonction de callback</a:t>
            </a:r>
          </a:p>
        </p:txBody>
      </p:sp>
      <p:sp>
        <p:nvSpPr>
          <p:cNvPr id="3" name="Espace réservé du contenu 2"/>
          <p:cNvSpPr>
            <a:spLocks noGrp="1"/>
          </p:cNvSpPr>
          <p:nvPr>
            <p:ph idx="1"/>
          </p:nvPr>
        </p:nvSpPr>
        <p:spPr/>
        <p:txBody>
          <a:bodyPr>
            <a:normAutofit/>
          </a:bodyPr>
          <a:lstStyle/>
          <a:p>
            <a:pPr marL="0" indent="0" algn="just">
              <a:lnSpc>
                <a:spcPct val="150000"/>
              </a:lnSpc>
              <a:buNone/>
            </a:pPr>
            <a:r>
              <a:rPr lang="fr-FR" sz="2000" dirty="0">
                <a:latin typeface="Arial" panose="020B0604020202020204" pitchFamily="34" charset="0"/>
                <a:cs typeface="Arial" panose="020B0604020202020204" pitchFamily="34" charset="0"/>
              </a:rPr>
              <a:t>Le principe de fonction de callback est la manière la plus classique de procéder:</a:t>
            </a:r>
          </a:p>
          <a:p>
            <a:pPr algn="just">
              <a:lnSpc>
                <a:spcPct val="150000"/>
              </a:lnSpc>
            </a:pPr>
            <a:r>
              <a:rPr lang="fr-FR" sz="2000" dirty="0" smtClean="0">
                <a:latin typeface="Arial" panose="020B0604020202020204" pitchFamily="34" charset="0"/>
                <a:cs typeface="Arial" panose="020B0604020202020204" pitchFamily="34" charset="0"/>
              </a:rPr>
              <a:t>on </a:t>
            </a:r>
            <a:r>
              <a:rPr lang="fr-FR" sz="2000" dirty="0">
                <a:latin typeface="Arial" panose="020B0604020202020204" pitchFamily="34" charset="0"/>
                <a:cs typeface="Arial" panose="020B0604020202020204" pitchFamily="34" charset="0"/>
              </a:rPr>
              <a:t>appelle une fonction asynchrone (A) en lui passant une autre fonction (B) – appelée fonction de callback – en paramètres;</a:t>
            </a:r>
          </a:p>
          <a:p>
            <a:pPr algn="just">
              <a:lnSpc>
                <a:spcPct val="150000"/>
              </a:lnSpc>
            </a:pPr>
            <a:r>
              <a:rPr lang="fr-FR" sz="2000" dirty="0">
                <a:latin typeface="Arial" panose="020B0604020202020204" pitchFamily="34" charset="0"/>
                <a:cs typeface="Arial" panose="020B0604020202020204" pitchFamily="34" charset="0"/>
              </a:rPr>
              <a:t>la fonction asynchrone (A) rend immédiatement la main au programme;</a:t>
            </a:r>
          </a:p>
          <a:p>
            <a:pPr algn="just">
              <a:lnSpc>
                <a:spcPct val="150000"/>
              </a:lnSpc>
            </a:pPr>
            <a:r>
              <a:rPr lang="fr-FR" sz="2000" dirty="0">
                <a:latin typeface="Arial" panose="020B0604020202020204" pitchFamily="34" charset="0"/>
                <a:cs typeface="Arial" panose="020B0604020202020204" pitchFamily="34" charset="0"/>
              </a:rPr>
              <a:t>la fonction de callback (B) sera appelée une fois que l’opération aura terminé son exécution.</a:t>
            </a:r>
          </a:p>
        </p:txBody>
      </p:sp>
    </p:spTree>
    <p:extLst>
      <p:ext uri="{BB962C8B-B14F-4D97-AF65-F5344CB8AC3E}">
        <p14:creationId xmlns:p14="http://schemas.microsoft.com/office/powerpoint/2010/main" val="176120138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chor="ctr"/>
          <a:lstStyle/>
          <a:p>
            <a:pPr algn="ctr"/>
            <a:r>
              <a:rPr lang="fr-FR" b="1" dirty="0" smtClean="0"/>
              <a:t>Exemple</a:t>
            </a:r>
            <a:endParaRPr lang="fr-FR" b="1" dirty="0"/>
          </a:p>
        </p:txBody>
      </p:sp>
      <p:sp>
        <p:nvSpPr>
          <p:cNvPr id="3" name="Espace réservé du contenu 2"/>
          <p:cNvSpPr>
            <a:spLocks noGrp="1"/>
          </p:cNvSpPr>
          <p:nvPr>
            <p:ph idx="1"/>
          </p:nvPr>
        </p:nvSpPr>
        <p:spPr>
          <a:xfrm>
            <a:off x="2012164" y="4308899"/>
            <a:ext cx="8915400" cy="2267476"/>
          </a:xfrm>
        </p:spPr>
        <p:txBody>
          <a:bodyPr/>
          <a:lstStyle/>
          <a:p>
            <a:r>
              <a:rPr lang="fr-FR" dirty="0" smtClean="0"/>
              <a:t>Définir l’ordre d’affichage</a:t>
            </a:r>
            <a:endParaRPr lang="fr-FR" dirty="0"/>
          </a:p>
        </p:txBody>
      </p:sp>
      <p:pic>
        <p:nvPicPr>
          <p:cNvPr id="5" name="Image 4"/>
          <p:cNvPicPr>
            <a:picLocks noChangeAspect="1"/>
          </p:cNvPicPr>
          <p:nvPr/>
        </p:nvPicPr>
        <p:blipFill>
          <a:blip r:embed="rId2"/>
          <a:stretch>
            <a:fillRect/>
          </a:stretch>
        </p:blipFill>
        <p:spPr>
          <a:xfrm>
            <a:off x="2536904" y="1915523"/>
            <a:ext cx="7865919" cy="214658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4980217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chor="ctr"/>
          <a:lstStyle/>
          <a:p>
            <a:pPr algn="ctr"/>
            <a:r>
              <a:rPr lang="fr-FR" b="1" dirty="0"/>
              <a:t>Convention</a:t>
            </a:r>
          </a:p>
        </p:txBody>
      </p:sp>
      <p:sp>
        <p:nvSpPr>
          <p:cNvPr id="3" name="Espace réservé du contenu 2"/>
          <p:cNvSpPr>
            <a:spLocks noGrp="1"/>
          </p:cNvSpPr>
          <p:nvPr>
            <p:ph idx="1"/>
          </p:nvPr>
        </p:nvSpPr>
        <p:spPr>
          <a:xfrm>
            <a:off x="976543" y="1976089"/>
            <a:ext cx="10519191" cy="3777622"/>
          </a:xfrm>
        </p:spPr>
        <p:txBody>
          <a:bodyPr>
            <a:noAutofit/>
          </a:bodyPr>
          <a:lstStyle/>
          <a:p>
            <a:pPr marL="0" indent="0" algn="just">
              <a:lnSpc>
                <a:spcPct val="150000"/>
              </a:lnSpc>
              <a:buNone/>
            </a:pPr>
            <a:r>
              <a:rPr lang="fr-FR" sz="2400" dirty="0">
                <a:latin typeface="Arial" panose="020B0604020202020204" pitchFamily="34" charset="0"/>
                <a:cs typeface="Arial" panose="020B0604020202020204" pitchFamily="34" charset="0"/>
              </a:rPr>
              <a:t>En Node.js, une fonction de callback prend généralement deux paramètres:</a:t>
            </a:r>
          </a:p>
          <a:p>
            <a:pPr algn="just">
              <a:lnSpc>
                <a:spcPct val="150000"/>
              </a:lnSpc>
            </a:pPr>
            <a:r>
              <a:rPr lang="fr-FR" sz="2400" dirty="0" smtClean="0">
                <a:latin typeface="Arial" panose="020B0604020202020204" pitchFamily="34" charset="0"/>
                <a:cs typeface="Arial" panose="020B0604020202020204" pitchFamily="34" charset="0"/>
              </a:rPr>
              <a:t>le </a:t>
            </a:r>
            <a:r>
              <a:rPr lang="fr-FR" sz="2400" dirty="0">
                <a:latin typeface="Arial" panose="020B0604020202020204" pitchFamily="34" charset="0"/>
                <a:cs typeface="Arial" panose="020B0604020202020204" pitchFamily="34" charset="0"/>
              </a:rPr>
              <a:t>premier paramètre est une instance de la classe </a:t>
            </a:r>
            <a:r>
              <a:rPr lang="fr-FR" sz="2400" b="1" dirty="0" err="1">
                <a:latin typeface="Arial" panose="020B0604020202020204" pitchFamily="34" charset="0"/>
                <a:cs typeface="Arial" panose="020B0604020202020204" pitchFamily="34" charset="0"/>
              </a:rPr>
              <a:t>Error</a:t>
            </a:r>
            <a:r>
              <a:rPr lang="fr-FR" sz="2400" dirty="0">
                <a:latin typeface="Arial" panose="020B0604020202020204" pitchFamily="34" charset="0"/>
                <a:cs typeface="Arial" panose="020B0604020202020204" pitchFamily="34" charset="0"/>
              </a:rPr>
              <a:t> – si l’opération a échoué – ou </a:t>
            </a:r>
            <a:r>
              <a:rPr lang="fr-FR" sz="2400" b="1" dirty="0" err="1">
                <a:latin typeface="Arial" panose="020B0604020202020204" pitchFamily="34" charset="0"/>
                <a:cs typeface="Arial" panose="020B0604020202020204" pitchFamily="34" charset="0"/>
              </a:rPr>
              <a:t>null</a:t>
            </a:r>
            <a:r>
              <a:rPr lang="fr-FR" sz="2400" dirty="0">
                <a:latin typeface="Arial" panose="020B0604020202020204" pitchFamily="34" charset="0"/>
                <a:cs typeface="Arial" panose="020B0604020202020204" pitchFamily="34" charset="0"/>
              </a:rPr>
              <a:t>;</a:t>
            </a:r>
          </a:p>
          <a:p>
            <a:pPr algn="just">
              <a:lnSpc>
                <a:spcPct val="150000"/>
              </a:lnSpc>
            </a:pPr>
            <a:r>
              <a:rPr lang="fr-FR" sz="2400" dirty="0">
                <a:latin typeface="Arial" panose="020B0604020202020204" pitchFamily="34" charset="0"/>
                <a:cs typeface="Arial" panose="020B0604020202020204" pitchFamily="34" charset="0"/>
              </a:rPr>
              <a:t>le deuxième paramètre est le </a:t>
            </a:r>
            <a:r>
              <a:rPr lang="fr-FR" sz="2400" b="1" dirty="0">
                <a:latin typeface="Arial" panose="020B0604020202020204" pitchFamily="34" charset="0"/>
                <a:cs typeface="Arial" panose="020B0604020202020204" pitchFamily="34" charset="0"/>
              </a:rPr>
              <a:t>résultat</a:t>
            </a:r>
            <a:r>
              <a:rPr lang="fr-FR" sz="2400" dirty="0">
                <a:latin typeface="Arial" panose="020B0604020202020204" pitchFamily="34" charset="0"/>
                <a:cs typeface="Arial" panose="020B0604020202020204" pitchFamily="34" charset="0"/>
              </a:rPr>
              <a:t> de l’exécution de l’opération, dans le cas où elle s’est exécutée sans erreur. C’est la valeur qu’on aurait passé à return si notre fonction était synchrone.</a:t>
            </a:r>
          </a:p>
        </p:txBody>
      </p:sp>
    </p:spTree>
    <p:extLst>
      <p:ext uri="{BB962C8B-B14F-4D97-AF65-F5344CB8AC3E}">
        <p14:creationId xmlns:p14="http://schemas.microsoft.com/office/powerpoint/2010/main" val="358401112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chor="ctr"/>
          <a:lstStyle/>
          <a:p>
            <a:pPr algn="ctr"/>
            <a:r>
              <a:rPr lang="fr-FR" b="1" dirty="0"/>
              <a:t>Exemples</a:t>
            </a:r>
          </a:p>
        </p:txBody>
      </p:sp>
      <p:pic>
        <p:nvPicPr>
          <p:cNvPr id="4" name="Espace réservé du contenu 3"/>
          <p:cNvPicPr>
            <a:picLocks noGrp="1" noChangeAspect="1"/>
          </p:cNvPicPr>
          <p:nvPr>
            <p:ph idx="1"/>
          </p:nvPr>
        </p:nvPicPr>
        <p:blipFill>
          <a:blip r:embed="rId2"/>
          <a:stretch>
            <a:fillRect/>
          </a:stretch>
        </p:blipFill>
        <p:spPr>
          <a:xfrm>
            <a:off x="2021688" y="1997476"/>
            <a:ext cx="8595157" cy="367952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405844850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chor="ctr"/>
          <a:lstStyle/>
          <a:p>
            <a:pPr algn="ctr"/>
            <a:r>
              <a:rPr lang="fr-FR" b="1" dirty="0"/>
              <a:t>Single </a:t>
            </a:r>
            <a:r>
              <a:rPr lang="fr-FR" b="1" dirty="0" smtClean="0"/>
              <a:t>Thread</a:t>
            </a:r>
            <a:endParaRPr lang="fr-FR" dirty="0"/>
          </a:p>
        </p:txBody>
      </p:sp>
      <p:pic>
        <p:nvPicPr>
          <p:cNvPr id="4" name="Espace réservé du contenu 3"/>
          <p:cNvPicPr>
            <a:picLocks noGrp="1" noChangeAspect="1"/>
          </p:cNvPicPr>
          <p:nvPr>
            <p:ph idx="1"/>
          </p:nvPr>
        </p:nvPicPr>
        <p:blipFill>
          <a:blip r:embed="rId2"/>
          <a:stretch>
            <a:fillRect/>
          </a:stretch>
        </p:blipFill>
        <p:spPr>
          <a:xfrm>
            <a:off x="3120298" y="1991557"/>
            <a:ext cx="6716888" cy="3778250"/>
          </a:xfrm>
          <a:prstGeom prst="rect">
            <a:avLst/>
          </a:prstGeom>
        </p:spPr>
      </p:pic>
    </p:spTree>
    <p:extLst>
      <p:ext uri="{BB962C8B-B14F-4D97-AF65-F5344CB8AC3E}">
        <p14:creationId xmlns:p14="http://schemas.microsoft.com/office/powerpoint/2010/main" val="56501841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chor="ctr">
            <a:normAutofit/>
          </a:bodyPr>
          <a:lstStyle/>
          <a:p>
            <a:pPr algn="ctr"/>
            <a:r>
              <a:rPr lang="fr-FR" sz="3200" dirty="0">
                <a:latin typeface="Arial" panose="020B0604020202020204" pitchFamily="34" charset="0"/>
                <a:cs typeface="Arial" panose="020B0604020202020204" pitchFamily="34" charset="0"/>
              </a:rPr>
              <a:t>Appel de fonction Asynchrone avec callback</a:t>
            </a:r>
          </a:p>
        </p:txBody>
      </p:sp>
      <p:pic>
        <p:nvPicPr>
          <p:cNvPr id="4" name="Espace réservé du contenu 3"/>
          <p:cNvPicPr>
            <a:picLocks noGrp="1" noChangeAspect="1"/>
          </p:cNvPicPr>
          <p:nvPr>
            <p:ph idx="1"/>
          </p:nvPr>
        </p:nvPicPr>
        <p:blipFill>
          <a:blip r:embed="rId2"/>
          <a:stretch>
            <a:fillRect/>
          </a:stretch>
        </p:blipFill>
        <p:spPr>
          <a:xfrm>
            <a:off x="2009370" y="2011532"/>
            <a:ext cx="8234219" cy="214601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9603999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chor="ctr">
            <a:normAutofit/>
          </a:bodyPr>
          <a:lstStyle/>
          <a:p>
            <a:pPr algn="ctr"/>
            <a:r>
              <a:rPr lang="fr-FR" sz="2400" b="1" dirty="0">
                <a:latin typeface="Arial" panose="020B0604020202020204" pitchFamily="34" charset="0"/>
                <a:cs typeface="Arial" panose="020B0604020202020204" pitchFamily="34" charset="0"/>
              </a:rPr>
              <a:t>Appel de fonction Asynchrone avec callback + gestion d’erreurs</a:t>
            </a:r>
          </a:p>
        </p:txBody>
      </p:sp>
      <p:pic>
        <p:nvPicPr>
          <p:cNvPr id="4" name="Image 3"/>
          <p:cNvPicPr>
            <a:picLocks noChangeAspect="1"/>
          </p:cNvPicPr>
          <p:nvPr/>
        </p:nvPicPr>
        <p:blipFill>
          <a:blip r:embed="rId2"/>
          <a:stretch>
            <a:fillRect/>
          </a:stretch>
        </p:blipFill>
        <p:spPr>
          <a:xfrm>
            <a:off x="2575387" y="1982040"/>
            <a:ext cx="7102186" cy="355022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24521287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pPr algn="ctr"/>
            <a:r>
              <a:rPr lang="fr-FR" b="1" dirty="0" err="1"/>
              <a:t>Nested</a:t>
            </a:r>
            <a:r>
              <a:rPr lang="fr-FR" b="1" dirty="0"/>
              <a:t> callbacks (Rappels </a:t>
            </a:r>
            <a:r>
              <a:rPr lang="fr-FR" b="1" dirty="0" smtClean="0"/>
              <a:t>imbriqués)</a:t>
            </a:r>
            <a:r>
              <a:rPr lang="fr-FR" b="1" dirty="0"/>
              <a:t/>
            </a:r>
            <a:br>
              <a:rPr lang="fr-FR" b="1" dirty="0"/>
            </a:br>
            <a:endParaRPr lang="fr-FR" b="1" dirty="0"/>
          </a:p>
        </p:txBody>
      </p:sp>
      <p:pic>
        <p:nvPicPr>
          <p:cNvPr id="1026" name="Picture 2" descr="Everything you need to know about the fundamentals of Callbacks in  JavaScript - DEV Community 👩‍💻👨‍💻"/>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338728" y="1902781"/>
            <a:ext cx="8451273" cy="3778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791818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chor="ctr"/>
          <a:lstStyle/>
          <a:p>
            <a:pPr algn="ctr"/>
            <a:r>
              <a:rPr lang="fr-FR" b="1" dirty="0"/>
              <a:t>Gestion d'erreurs</a:t>
            </a:r>
          </a:p>
        </p:txBody>
      </p:sp>
      <p:sp>
        <p:nvSpPr>
          <p:cNvPr id="3" name="Espace réservé du contenu 2"/>
          <p:cNvSpPr>
            <a:spLocks noGrp="1"/>
          </p:cNvSpPr>
          <p:nvPr>
            <p:ph idx="1"/>
          </p:nvPr>
        </p:nvSpPr>
        <p:spPr>
          <a:xfrm>
            <a:off x="692458" y="1983485"/>
            <a:ext cx="11197701" cy="3777622"/>
          </a:xfrm>
        </p:spPr>
        <p:txBody>
          <a:bodyPr>
            <a:noAutofit/>
          </a:bodyPr>
          <a:lstStyle/>
          <a:p>
            <a:pPr algn="just">
              <a:lnSpc>
                <a:spcPct val="150000"/>
              </a:lnSpc>
            </a:pPr>
            <a:r>
              <a:rPr lang="fr-FR" sz="2000" dirty="0">
                <a:latin typeface="Arial" panose="020B0604020202020204" pitchFamily="34" charset="0"/>
                <a:cs typeface="Arial" panose="020B0604020202020204" pitchFamily="34" charset="0"/>
              </a:rPr>
              <a:t>Node.js est une extension JavaScript utilisée pour les scripts côté serveur. La gestion des erreurs est une étape obligatoire dans le développement d’applications. Un développeur </a:t>
            </a:r>
            <a:r>
              <a:rPr lang="fr-FR" sz="2000" b="1" dirty="0">
                <a:latin typeface="Arial" panose="020B0604020202020204" pitchFamily="34" charset="0"/>
                <a:cs typeface="Arial" panose="020B0604020202020204" pitchFamily="34" charset="0"/>
              </a:rPr>
              <a:t>Node.js</a:t>
            </a:r>
            <a:r>
              <a:rPr lang="fr-FR" sz="2000" dirty="0">
                <a:latin typeface="Arial" panose="020B0604020202020204" pitchFamily="34" charset="0"/>
                <a:cs typeface="Arial" panose="020B0604020202020204" pitchFamily="34" charset="0"/>
              </a:rPr>
              <a:t> peut travailler simultanément avec des fonctions synchrones et asynchrones. La gestion des erreurs dans les fonctions asynchrones est importante car leur comportement peut varier, contrairement aux fonctions synchrones. Alors que les blocs </a:t>
            </a:r>
            <a:r>
              <a:rPr lang="fr-FR" sz="2000" b="1" dirty="0" err="1">
                <a:latin typeface="Arial" panose="020B0604020202020204" pitchFamily="34" charset="0"/>
                <a:cs typeface="Arial" panose="020B0604020202020204" pitchFamily="34" charset="0"/>
              </a:rPr>
              <a:t>try</a:t>
            </a:r>
            <a:r>
              <a:rPr lang="fr-FR" sz="2000" b="1" dirty="0">
                <a:latin typeface="Arial" panose="020B0604020202020204" pitchFamily="34" charset="0"/>
                <a:cs typeface="Arial" panose="020B0604020202020204" pitchFamily="34" charset="0"/>
              </a:rPr>
              <a:t>-catch</a:t>
            </a:r>
            <a:r>
              <a:rPr lang="fr-FR" sz="2000" dirty="0">
                <a:latin typeface="Arial" panose="020B0604020202020204" pitchFamily="34" charset="0"/>
                <a:cs typeface="Arial" panose="020B0604020202020204" pitchFamily="34" charset="0"/>
              </a:rPr>
              <a:t> sont efficaces pour les fonctions synchrones, les fonctions asynchrones peuvent être traitées avec des rappels, des promesses et une attente asynchrone. </a:t>
            </a:r>
            <a:r>
              <a:rPr lang="fr-FR" sz="2000" b="1" dirty="0" err="1">
                <a:latin typeface="Arial" panose="020B0604020202020204" pitchFamily="34" charset="0"/>
                <a:cs typeface="Arial" panose="020B0604020202020204" pitchFamily="34" charset="0"/>
              </a:rPr>
              <a:t>Try</a:t>
            </a:r>
            <a:r>
              <a:rPr lang="fr-FR" sz="2000" b="1" dirty="0">
                <a:latin typeface="Arial" panose="020B0604020202020204" pitchFamily="34" charset="0"/>
                <a:cs typeface="Arial" panose="020B0604020202020204" pitchFamily="34" charset="0"/>
              </a:rPr>
              <a:t>-catch</a:t>
            </a:r>
            <a:r>
              <a:rPr lang="fr-FR" sz="2000" dirty="0">
                <a:latin typeface="Arial" panose="020B0604020202020204" pitchFamily="34" charset="0"/>
                <a:cs typeface="Arial" panose="020B0604020202020204" pitchFamily="34" charset="0"/>
              </a:rPr>
              <a:t> est synchrone signifie que si une fonction asynchrone génère une erreur dans un bloc </a:t>
            </a:r>
            <a:r>
              <a:rPr lang="fr-FR" sz="2000" b="1" dirty="0" err="1">
                <a:latin typeface="Arial" panose="020B0604020202020204" pitchFamily="34" charset="0"/>
                <a:cs typeface="Arial" panose="020B0604020202020204" pitchFamily="34" charset="0"/>
              </a:rPr>
              <a:t>try</a:t>
            </a:r>
            <a:r>
              <a:rPr lang="fr-FR" sz="2000" b="1" dirty="0">
                <a:latin typeface="Arial" panose="020B0604020202020204" pitchFamily="34" charset="0"/>
                <a:cs typeface="Arial" panose="020B0604020202020204" pitchFamily="34" charset="0"/>
              </a:rPr>
              <a:t>/catch</a:t>
            </a:r>
            <a:r>
              <a:rPr lang="fr-FR" sz="2000" dirty="0">
                <a:latin typeface="Arial" panose="020B0604020202020204" pitchFamily="34" charset="0"/>
                <a:cs typeface="Arial" panose="020B0604020202020204" pitchFamily="34" charset="0"/>
              </a:rPr>
              <a:t> synchrone, aucune erreur n’est générée.</a:t>
            </a:r>
          </a:p>
        </p:txBody>
      </p:sp>
    </p:spTree>
    <p:extLst>
      <p:ext uri="{BB962C8B-B14F-4D97-AF65-F5344CB8AC3E}">
        <p14:creationId xmlns:p14="http://schemas.microsoft.com/office/powerpoint/2010/main" val="429410412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pPr algn="ctr"/>
            <a:r>
              <a:rPr lang="fr-FR" b="1" dirty="0" smtClean="0">
                <a:latin typeface="Arial" panose="020B0604020202020204" pitchFamily="34" charset="0"/>
                <a:cs typeface="Arial" panose="020B0604020202020204" pitchFamily="34" charset="0"/>
              </a:rPr>
              <a:t>Gestion des erreurs</a:t>
            </a:r>
            <a:endParaRPr lang="fr-FR" b="1" dirty="0">
              <a:latin typeface="Arial" panose="020B0604020202020204" pitchFamily="34" charset="0"/>
              <a:cs typeface="Arial" panose="020B0604020202020204" pitchFamily="34" charset="0"/>
            </a:endParaRPr>
          </a:p>
        </p:txBody>
      </p:sp>
      <p:sp>
        <p:nvSpPr>
          <p:cNvPr id="3" name="Espace réservé du contenu 2"/>
          <p:cNvSpPr>
            <a:spLocks noGrp="1"/>
          </p:cNvSpPr>
          <p:nvPr>
            <p:ph idx="1"/>
          </p:nvPr>
        </p:nvSpPr>
        <p:spPr/>
        <p:txBody>
          <a:bodyPr>
            <a:noAutofit/>
          </a:bodyPr>
          <a:lstStyle/>
          <a:p>
            <a:pPr marL="0" indent="0" algn="just">
              <a:lnSpc>
                <a:spcPct val="150000"/>
              </a:lnSpc>
              <a:buNone/>
            </a:pPr>
            <a:r>
              <a:rPr lang="fr-FR" sz="2400" dirty="0">
                <a:latin typeface="Arial" panose="020B0604020202020204" pitchFamily="34" charset="0"/>
                <a:cs typeface="Arial" panose="020B0604020202020204" pitchFamily="34" charset="0"/>
              </a:rPr>
              <a:t>Les erreurs générées dans les applications Node.js peuvent être gérées des manières suivantes :</a:t>
            </a:r>
          </a:p>
          <a:p>
            <a:pPr algn="just">
              <a:lnSpc>
                <a:spcPct val="150000"/>
              </a:lnSpc>
              <a:buFont typeface="Wingdings" panose="05000000000000000000" pitchFamily="2" charset="2"/>
              <a:buChar char="Ø"/>
            </a:pPr>
            <a:r>
              <a:rPr lang="fr-FR" sz="2400" dirty="0" smtClean="0">
                <a:latin typeface="Arial" panose="020B0604020202020204" pitchFamily="34" charset="0"/>
                <a:cs typeface="Arial" panose="020B0604020202020204" pitchFamily="34" charset="0"/>
              </a:rPr>
              <a:t>Utilisation </a:t>
            </a:r>
            <a:r>
              <a:rPr lang="fr-FR" sz="2400" dirty="0">
                <a:latin typeface="Arial" panose="020B0604020202020204" pitchFamily="34" charset="0"/>
                <a:cs typeface="Arial" panose="020B0604020202020204" pitchFamily="34" charset="0"/>
              </a:rPr>
              <a:t>du bloc </a:t>
            </a:r>
            <a:r>
              <a:rPr lang="fr-FR" sz="2400" dirty="0" err="1">
                <a:latin typeface="Arial" panose="020B0604020202020204" pitchFamily="34" charset="0"/>
                <a:cs typeface="Arial" panose="020B0604020202020204" pitchFamily="34" charset="0"/>
              </a:rPr>
              <a:t>try</a:t>
            </a:r>
            <a:r>
              <a:rPr lang="fr-FR" sz="2400" dirty="0">
                <a:latin typeface="Arial" panose="020B0604020202020204" pitchFamily="34" charset="0"/>
                <a:cs typeface="Arial" panose="020B0604020202020204" pitchFamily="34" charset="0"/>
              </a:rPr>
              <a:t>-catch</a:t>
            </a:r>
          </a:p>
          <a:p>
            <a:pPr algn="just">
              <a:lnSpc>
                <a:spcPct val="150000"/>
              </a:lnSpc>
              <a:buFont typeface="Wingdings" panose="05000000000000000000" pitchFamily="2" charset="2"/>
              <a:buChar char="Ø"/>
            </a:pPr>
            <a:r>
              <a:rPr lang="fr-FR" sz="2400" dirty="0">
                <a:latin typeface="Arial" panose="020B0604020202020204" pitchFamily="34" charset="0"/>
                <a:cs typeface="Arial" panose="020B0604020202020204" pitchFamily="34" charset="0"/>
              </a:rPr>
              <a:t>Utilisation des rappels</a:t>
            </a:r>
          </a:p>
          <a:p>
            <a:pPr algn="just">
              <a:lnSpc>
                <a:spcPct val="150000"/>
              </a:lnSpc>
              <a:buFont typeface="Wingdings" panose="05000000000000000000" pitchFamily="2" charset="2"/>
              <a:buChar char="Ø"/>
            </a:pPr>
            <a:r>
              <a:rPr lang="fr-FR" sz="2400" dirty="0">
                <a:latin typeface="Arial" panose="020B0604020202020204" pitchFamily="34" charset="0"/>
                <a:cs typeface="Arial" panose="020B0604020202020204" pitchFamily="34" charset="0"/>
              </a:rPr>
              <a:t>Utiliser des promesses et des rappels de promesse</a:t>
            </a:r>
          </a:p>
          <a:p>
            <a:pPr algn="just">
              <a:lnSpc>
                <a:spcPct val="150000"/>
              </a:lnSpc>
              <a:buFont typeface="Wingdings" panose="05000000000000000000" pitchFamily="2" charset="2"/>
              <a:buChar char="Ø"/>
            </a:pPr>
            <a:r>
              <a:rPr lang="fr-FR" sz="2400" dirty="0">
                <a:latin typeface="Arial" panose="020B0604020202020204" pitchFamily="34" charset="0"/>
                <a:cs typeface="Arial" panose="020B0604020202020204" pitchFamily="34" charset="0"/>
              </a:rPr>
              <a:t>Utilisation de l’attente asynchrone</a:t>
            </a:r>
          </a:p>
        </p:txBody>
      </p:sp>
    </p:spTree>
    <p:extLst>
      <p:ext uri="{BB962C8B-B14F-4D97-AF65-F5344CB8AC3E}">
        <p14:creationId xmlns:p14="http://schemas.microsoft.com/office/powerpoint/2010/main" val="96721480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pPr algn="ctr"/>
            <a:r>
              <a:rPr lang="fr-FR" b="1" dirty="0"/>
              <a:t>Utilisation du bloc </a:t>
            </a:r>
            <a:r>
              <a:rPr lang="fr-FR" b="1" dirty="0" err="1"/>
              <a:t>try</a:t>
            </a:r>
            <a:r>
              <a:rPr lang="fr-FR" b="1" dirty="0"/>
              <a:t>-catch</a:t>
            </a:r>
            <a:br>
              <a:rPr lang="fr-FR" b="1" dirty="0"/>
            </a:br>
            <a:endParaRPr lang="fr-FR" b="1" dirty="0"/>
          </a:p>
        </p:txBody>
      </p:sp>
      <p:sp>
        <p:nvSpPr>
          <p:cNvPr id="3" name="Espace réservé du contenu 2"/>
          <p:cNvSpPr>
            <a:spLocks noGrp="1"/>
          </p:cNvSpPr>
          <p:nvPr>
            <p:ph idx="1"/>
          </p:nvPr>
        </p:nvSpPr>
        <p:spPr>
          <a:xfrm>
            <a:off x="1097280" y="1869825"/>
            <a:ext cx="8915400" cy="3777622"/>
          </a:xfrm>
        </p:spPr>
        <p:txBody>
          <a:bodyPr>
            <a:normAutofit/>
          </a:bodyPr>
          <a:lstStyle/>
          <a:p>
            <a:pPr algn="just">
              <a:lnSpc>
                <a:spcPct val="150000"/>
              </a:lnSpc>
            </a:pPr>
            <a:r>
              <a:rPr lang="fr-FR" sz="2400" dirty="0">
                <a:latin typeface="Arial" panose="020B0604020202020204" pitchFamily="34" charset="0"/>
                <a:cs typeface="Arial" panose="020B0604020202020204" pitchFamily="34" charset="0"/>
              </a:rPr>
              <a:t>Le bloc </a:t>
            </a:r>
            <a:r>
              <a:rPr lang="fr-FR" sz="2400" b="1" dirty="0" err="1">
                <a:latin typeface="Arial" panose="020B0604020202020204" pitchFamily="34" charset="0"/>
                <a:cs typeface="Arial" panose="020B0604020202020204" pitchFamily="34" charset="0"/>
              </a:rPr>
              <a:t>try</a:t>
            </a:r>
            <a:r>
              <a:rPr lang="fr-FR" sz="2400" b="1" dirty="0">
                <a:latin typeface="Arial" panose="020B0604020202020204" pitchFamily="34" charset="0"/>
                <a:cs typeface="Arial" panose="020B0604020202020204" pitchFamily="34" charset="0"/>
              </a:rPr>
              <a:t>-catch</a:t>
            </a:r>
            <a:r>
              <a:rPr lang="fr-FR" sz="2400" dirty="0">
                <a:latin typeface="Arial" panose="020B0604020202020204" pitchFamily="34" charset="0"/>
                <a:cs typeface="Arial" panose="020B0604020202020204" pitchFamily="34" charset="0"/>
              </a:rPr>
              <a:t> peut être utilisé pour gérer les erreurs générées par un bloc de code.</a:t>
            </a:r>
          </a:p>
        </p:txBody>
      </p:sp>
      <p:pic>
        <p:nvPicPr>
          <p:cNvPr id="4" name="Image 3"/>
          <p:cNvPicPr>
            <a:picLocks noChangeAspect="1"/>
          </p:cNvPicPr>
          <p:nvPr/>
        </p:nvPicPr>
        <p:blipFill>
          <a:blip r:embed="rId2"/>
          <a:stretch>
            <a:fillRect/>
          </a:stretch>
        </p:blipFill>
        <p:spPr>
          <a:xfrm>
            <a:off x="7309377" y="2645545"/>
            <a:ext cx="4182052" cy="356640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56045024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482088" y="153056"/>
            <a:ext cx="8911687" cy="1280890"/>
          </a:xfrm>
        </p:spPr>
        <p:txBody>
          <a:bodyPr anchor="ctr"/>
          <a:lstStyle/>
          <a:p>
            <a:pPr algn="ctr"/>
            <a:r>
              <a:rPr lang="fr-FR" b="1" dirty="0">
                <a:latin typeface="Arial" panose="020B0604020202020204" pitchFamily="34" charset="0"/>
                <a:cs typeface="Arial" panose="020B0604020202020204" pitchFamily="34" charset="0"/>
              </a:rPr>
              <a:t>Utilisation des rappels</a:t>
            </a:r>
          </a:p>
        </p:txBody>
      </p:sp>
      <p:sp>
        <p:nvSpPr>
          <p:cNvPr id="3" name="Espace réservé du contenu 2"/>
          <p:cNvSpPr>
            <a:spLocks noGrp="1"/>
          </p:cNvSpPr>
          <p:nvPr>
            <p:ph idx="1"/>
          </p:nvPr>
        </p:nvSpPr>
        <p:spPr>
          <a:xfrm>
            <a:off x="1194826" y="1790194"/>
            <a:ext cx="9991038" cy="4299887"/>
          </a:xfrm>
        </p:spPr>
        <p:txBody>
          <a:bodyPr>
            <a:noAutofit/>
          </a:bodyPr>
          <a:lstStyle/>
          <a:p>
            <a:pPr algn="just">
              <a:lnSpc>
                <a:spcPct val="150000"/>
              </a:lnSpc>
            </a:pPr>
            <a:r>
              <a:rPr lang="fr-FR" sz="2400" dirty="0"/>
              <a:t>Un rappel est une fonction appelée à la fin d’une certaine tâche. Les rappels sont largement utilisés dans Node.js car ils empêchent tout blocage et permettent à d’autres codes d’être exécutés entre-temps. Le programme n’attend pas la fin de la lecture du fichier et continue à imprimer « Programme terminé » tout en continuant à lire le fichier. Si une erreur se produit comme le fichier n’existe pas dans le système, l’erreur est imprimée après « Programme terminé », sinon le contenu du fichier est sorti.</a:t>
            </a:r>
          </a:p>
        </p:txBody>
      </p:sp>
    </p:spTree>
    <p:extLst>
      <p:ext uri="{BB962C8B-B14F-4D97-AF65-F5344CB8AC3E}">
        <p14:creationId xmlns:p14="http://schemas.microsoft.com/office/powerpoint/2010/main" val="49629697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chor="ctr"/>
          <a:lstStyle/>
          <a:p>
            <a:pPr algn="ctr"/>
            <a:r>
              <a:rPr lang="fr-FR" b="1" dirty="0" smtClean="0"/>
              <a:t>Exemple</a:t>
            </a:r>
            <a:endParaRPr lang="fr-FR" b="1" dirty="0"/>
          </a:p>
        </p:txBody>
      </p:sp>
      <p:pic>
        <p:nvPicPr>
          <p:cNvPr id="4" name="Espace réservé du contenu 3"/>
          <p:cNvPicPr>
            <a:picLocks noGrp="1" noChangeAspect="1"/>
          </p:cNvPicPr>
          <p:nvPr>
            <p:ph idx="1"/>
          </p:nvPr>
        </p:nvPicPr>
        <p:blipFill>
          <a:blip r:embed="rId2"/>
          <a:stretch>
            <a:fillRect/>
          </a:stretch>
        </p:blipFill>
        <p:spPr>
          <a:xfrm>
            <a:off x="1951283" y="1980190"/>
            <a:ext cx="8350394" cy="388794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777448398"/>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chor="ctr">
            <a:normAutofit/>
          </a:bodyPr>
          <a:lstStyle/>
          <a:p>
            <a:pPr algn="ctr"/>
            <a:r>
              <a:rPr lang="fr-FR" sz="3200" b="1" dirty="0"/>
              <a:t>Utilisation des promesses et des rappels de promesse</a:t>
            </a:r>
          </a:p>
        </p:txBody>
      </p:sp>
      <p:sp>
        <p:nvSpPr>
          <p:cNvPr id="3" name="Espace réservé du contenu 2"/>
          <p:cNvSpPr>
            <a:spLocks noGrp="1"/>
          </p:cNvSpPr>
          <p:nvPr>
            <p:ph idx="1"/>
          </p:nvPr>
        </p:nvSpPr>
        <p:spPr>
          <a:xfrm>
            <a:off x="1097279" y="1737360"/>
            <a:ext cx="10337159" cy="5361709"/>
          </a:xfrm>
        </p:spPr>
        <p:txBody>
          <a:bodyPr>
            <a:noAutofit/>
          </a:bodyPr>
          <a:lstStyle/>
          <a:p>
            <a:pPr algn="just">
              <a:lnSpc>
                <a:spcPct val="150000"/>
              </a:lnSpc>
            </a:pPr>
            <a:r>
              <a:rPr lang="fr-FR" sz="2000" dirty="0" smtClean="0">
                <a:latin typeface="Arial" panose="020B0604020202020204" pitchFamily="34" charset="0"/>
                <a:cs typeface="Arial" panose="020B0604020202020204" pitchFamily="34" charset="0"/>
              </a:rPr>
              <a:t>Les </a:t>
            </a:r>
            <a:r>
              <a:rPr lang="fr-FR" sz="2000" dirty="0">
                <a:latin typeface="Arial" panose="020B0604020202020204" pitchFamily="34" charset="0"/>
                <a:cs typeface="Arial" panose="020B0604020202020204" pitchFamily="34" charset="0"/>
              </a:rPr>
              <a:t>promesses sont une amélioration des rappels Node.js. Lors de la définition du callback, la valeur renvoyée est appelée une « promesse ». La principale différence entre une promesse et un rappel est la valeur de retour. Il n’y a pas de concept de valeur de retour dans les rappels. La valeur de retour fournit plus de contrôle pour définir la fonction de rappel. Pour utiliser les promesses, le module de promesse doit être installé et importé dans l’application. La clause .</a:t>
            </a:r>
            <a:r>
              <a:rPr lang="fr-FR" sz="2000" b="1" dirty="0" err="1">
                <a:latin typeface="Arial" panose="020B0604020202020204" pitchFamily="34" charset="0"/>
                <a:cs typeface="Arial" panose="020B0604020202020204" pitchFamily="34" charset="0"/>
              </a:rPr>
              <a:t>then</a:t>
            </a:r>
            <a:r>
              <a:rPr lang="fr-FR" sz="2000" dirty="0">
                <a:latin typeface="Arial" panose="020B0604020202020204" pitchFamily="34" charset="0"/>
                <a:cs typeface="Arial" panose="020B0604020202020204" pitchFamily="34" charset="0"/>
              </a:rPr>
              <a:t> gère la sortie de la promesse. Si une erreur se produit dans une clause .</a:t>
            </a:r>
            <a:r>
              <a:rPr lang="fr-FR" sz="2000" b="1" dirty="0" err="1">
                <a:latin typeface="Arial" panose="020B0604020202020204" pitchFamily="34" charset="0"/>
                <a:cs typeface="Arial" panose="020B0604020202020204" pitchFamily="34" charset="0"/>
              </a:rPr>
              <a:t>then</a:t>
            </a:r>
            <a:r>
              <a:rPr lang="fr-FR" sz="2000" dirty="0">
                <a:latin typeface="Arial" panose="020B0604020202020204" pitchFamily="34" charset="0"/>
                <a:cs typeface="Arial" panose="020B0604020202020204" pitchFamily="34" charset="0"/>
              </a:rPr>
              <a:t> ou si l’une des promesses ci-dessus est rejetée, elle est transmise à la clause .catch immédiate. Si une promesse est rejetée et qu’il n’y a pas de gestionnaire d’erreurs, le programme se termine.</a:t>
            </a:r>
          </a:p>
        </p:txBody>
      </p:sp>
    </p:spTree>
    <p:extLst>
      <p:ext uri="{BB962C8B-B14F-4D97-AF65-F5344CB8AC3E}">
        <p14:creationId xmlns:p14="http://schemas.microsoft.com/office/powerpoint/2010/main" val="3545439337"/>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chor="ctr"/>
          <a:lstStyle/>
          <a:p>
            <a:pPr algn="ctr"/>
            <a:r>
              <a:rPr lang="fr-FR" b="1" dirty="0" smtClean="0"/>
              <a:t>Exemple</a:t>
            </a:r>
            <a:endParaRPr lang="fr-FR" b="1" dirty="0"/>
          </a:p>
        </p:txBody>
      </p:sp>
      <p:pic>
        <p:nvPicPr>
          <p:cNvPr id="4" name="Espace réservé du contenu 3"/>
          <p:cNvPicPr>
            <a:picLocks noGrp="1" noChangeAspect="1"/>
          </p:cNvPicPr>
          <p:nvPr>
            <p:ph idx="1"/>
          </p:nvPr>
        </p:nvPicPr>
        <p:blipFill>
          <a:blip r:embed="rId2"/>
          <a:stretch>
            <a:fillRect/>
          </a:stretch>
        </p:blipFill>
        <p:spPr>
          <a:xfrm>
            <a:off x="1617888" y="1864310"/>
            <a:ext cx="9017184" cy="384039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52548070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pPr algn="ctr"/>
            <a:r>
              <a:rPr lang="fr-FR" b="1" dirty="0"/>
              <a:t>Thread Pool</a:t>
            </a:r>
            <a:br>
              <a:rPr lang="fr-FR" b="1" dirty="0"/>
            </a:br>
            <a:endParaRPr lang="fr-FR" b="1" dirty="0"/>
          </a:p>
        </p:txBody>
      </p:sp>
      <p:pic>
        <p:nvPicPr>
          <p:cNvPr id="4" name="Image 3"/>
          <p:cNvPicPr>
            <a:picLocks noChangeAspect="1"/>
          </p:cNvPicPr>
          <p:nvPr/>
        </p:nvPicPr>
        <p:blipFill>
          <a:blip r:embed="rId2"/>
          <a:stretch>
            <a:fillRect/>
          </a:stretch>
        </p:blipFill>
        <p:spPr>
          <a:xfrm>
            <a:off x="1657388" y="1855433"/>
            <a:ext cx="9336665" cy="434118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916650398"/>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172498" y="547568"/>
            <a:ext cx="8911687" cy="899874"/>
          </a:xfrm>
        </p:spPr>
        <p:txBody>
          <a:bodyPr anchor="ctr"/>
          <a:lstStyle/>
          <a:p>
            <a:pPr algn="ctr"/>
            <a:r>
              <a:rPr lang="fr-FR" b="1" dirty="0"/>
              <a:t>Utilisation d’</a:t>
            </a:r>
            <a:r>
              <a:rPr lang="fr-FR" b="1" dirty="0" err="1"/>
              <a:t>async-await</a:t>
            </a:r>
            <a:r>
              <a:rPr lang="fr-FR" b="1" dirty="0"/>
              <a:t> </a:t>
            </a:r>
          </a:p>
        </p:txBody>
      </p:sp>
      <p:sp>
        <p:nvSpPr>
          <p:cNvPr id="3" name="Espace réservé du contenu 2"/>
          <p:cNvSpPr>
            <a:spLocks noGrp="1"/>
          </p:cNvSpPr>
          <p:nvPr>
            <p:ph idx="1"/>
          </p:nvPr>
        </p:nvSpPr>
        <p:spPr>
          <a:xfrm>
            <a:off x="1020932" y="1980102"/>
            <a:ext cx="10483680" cy="3777622"/>
          </a:xfrm>
        </p:spPr>
        <p:txBody>
          <a:bodyPr>
            <a:noAutofit/>
          </a:bodyPr>
          <a:lstStyle/>
          <a:p>
            <a:pPr algn="just">
              <a:lnSpc>
                <a:spcPct val="200000"/>
              </a:lnSpc>
            </a:pPr>
            <a:r>
              <a:rPr lang="fr-FR" b="1" dirty="0" err="1">
                <a:latin typeface="Arial" panose="020B0604020202020204" pitchFamily="34" charset="0"/>
                <a:cs typeface="Arial" panose="020B0604020202020204" pitchFamily="34" charset="0"/>
              </a:rPr>
              <a:t>Async-wait</a:t>
            </a:r>
            <a:r>
              <a:rPr lang="fr-FR" dirty="0">
                <a:latin typeface="Arial" panose="020B0604020202020204" pitchFamily="34" charset="0"/>
                <a:cs typeface="Arial" panose="020B0604020202020204" pitchFamily="34" charset="0"/>
              </a:rPr>
              <a:t> est une syntaxe spéciale pour travailler avec des promesses d’une manière plus simple et facile à comprendre. Lorsque nous utilisons </a:t>
            </a:r>
            <a:r>
              <a:rPr lang="fr-FR" b="1" dirty="0" err="1">
                <a:latin typeface="Arial" panose="020B0604020202020204" pitchFamily="34" charset="0"/>
                <a:cs typeface="Arial" panose="020B0604020202020204" pitchFamily="34" charset="0"/>
              </a:rPr>
              <a:t>async</a:t>
            </a:r>
            <a:r>
              <a:rPr lang="fr-FR" b="1" dirty="0">
                <a:latin typeface="Arial" panose="020B0604020202020204" pitchFamily="34" charset="0"/>
                <a:cs typeface="Arial" panose="020B0604020202020204" pitchFamily="34" charset="0"/>
              </a:rPr>
              <a:t>/</a:t>
            </a:r>
            <a:r>
              <a:rPr lang="fr-FR" b="1" dirty="0" err="1">
                <a:latin typeface="Arial" panose="020B0604020202020204" pitchFamily="34" charset="0"/>
                <a:cs typeface="Arial" panose="020B0604020202020204" pitchFamily="34" charset="0"/>
              </a:rPr>
              <a:t>wait</a:t>
            </a:r>
            <a:r>
              <a:rPr lang="fr-FR" dirty="0">
                <a:latin typeface="Arial" panose="020B0604020202020204" pitchFamily="34" charset="0"/>
                <a:cs typeface="Arial" panose="020B0604020202020204" pitchFamily="34" charset="0"/>
              </a:rPr>
              <a:t>, .</a:t>
            </a:r>
            <a:r>
              <a:rPr lang="fr-FR" b="1" dirty="0" err="1">
                <a:latin typeface="Arial" panose="020B0604020202020204" pitchFamily="34" charset="0"/>
                <a:cs typeface="Arial" panose="020B0604020202020204" pitchFamily="34" charset="0"/>
              </a:rPr>
              <a:t>then</a:t>
            </a:r>
            <a:r>
              <a:rPr lang="fr-FR" dirty="0">
                <a:latin typeface="Arial" panose="020B0604020202020204" pitchFamily="34" charset="0"/>
                <a:cs typeface="Arial" panose="020B0604020202020204" pitchFamily="34" charset="0"/>
              </a:rPr>
              <a:t> est remplacé par </a:t>
            </a:r>
            <a:r>
              <a:rPr lang="fr-FR" b="1" dirty="0" err="1">
                <a:latin typeface="Arial" panose="020B0604020202020204" pitchFamily="34" charset="0"/>
                <a:cs typeface="Arial" panose="020B0604020202020204" pitchFamily="34" charset="0"/>
              </a:rPr>
              <a:t>await</a:t>
            </a:r>
            <a:r>
              <a:rPr lang="fr-FR" dirty="0">
                <a:latin typeface="Arial" panose="020B0604020202020204" pitchFamily="34" charset="0"/>
                <a:cs typeface="Arial" panose="020B0604020202020204" pitchFamily="34" charset="0"/>
              </a:rPr>
              <a:t> qui gère l’attente dans la fonction. La gestion des erreurs est effectuée par la clause .catch. </a:t>
            </a:r>
            <a:r>
              <a:rPr lang="fr-FR" b="1" dirty="0" err="1">
                <a:latin typeface="Arial" panose="020B0604020202020204" pitchFamily="34" charset="0"/>
                <a:cs typeface="Arial" panose="020B0604020202020204" pitchFamily="34" charset="0"/>
              </a:rPr>
              <a:t>Async-wait</a:t>
            </a:r>
            <a:r>
              <a:rPr lang="fr-FR" dirty="0">
                <a:latin typeface="Arial" panose="020B0604020202020204" pitchFamily="34" charset="0"/>
                <a:cs typeface="Arial" panose="020B0604020202020204" pitchFamily="34" charset="0"/>
              </a:rPr>
              <a:t> peut également être enveloppé dans un bloc </a:t>
            </a:r>
            <a:r>
              <a:rPr lang="fr-FR" b="1" dirty="0" err="1">
                <a:latin typeface="Arial" panose="020B0604020202020204" pitchFamily="34" charset="0"/>
                <a:cs typeface="Arial" panose="020B0604020202020204" pitchFamily="34" charset="0"/>
              </a:rPr>
              <a:t>try</a:t>
            </a:r>
            <a:r>
              <a:rPr lang="fr-FR" b="1" dirty="0">
                <a:latin typeface="Arial" panose="020B0604020202020204" pitchFamily="34" charset="0"/>
                <a:cs typeface="Arial" panose="020B0604020202020204" pitchFamily="34" charset="0"/>
              </a:rPr>
              <a:t>-catch</a:t>
            </a:r>
            <a:r>
              <a:rPr lang="fr-FR" dirty="0">
                <a:latin typeface="Arial" panose="020B0604020202020204" pitchFamily="34" charset="0"/>
                <a:cs typeface="Arial" panose="020B0604020202020204" pitchFamily="34" charset="0"/>
              </a:rPr>
              <a:t> pour la gestion des erreurs. Si aucun gestionnaire d’erreur n’existe, le programme se termine en raison d’une erreur non détectée.</a:t>
            </a:r>
          </a:p>
        </p:txBody>
      </p:sp>
    </p:spTree>
    <p:extLst>
      <p:ext uri="{BB962C8B-B14F-4D97-AF65-F5344CB8AC3E}">
        <p14:creationId xmlns:p14="http://schemas.microsoft.com/office/powerpoint/2010/main" val="2211270285"/>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chor="ctr"/>
          <a:lstStyle/>
          <a:p>
            <a:pPr algn="ctr"/>
            <a:r>
              <a:rPr lang="fr-FR" b="1" dirty="0" smtClean="0"/>
              <a:t>Exemple</a:t>
            </a:r>
            <a:endParaRPr lang="fr-FR" b="1" dirty="0"/>
          </a:p>
        </p:txBody>
      </p:sp>
      <p:pic>
        <p:nvPicPr>
          <p:cNvPr id="4" name="Espace réservé du contenu 3"/>
          <p:cNvPicPr>
            <a:picLocks noGrp="1" noChangeAspect="1"/>
          </p:cNvPicPr>
          <p:nvPr>
            <p:ph idx="1"/>
          </p:nvPr>
        </p:nvPicPr>
        <p:blipFill>
          <a:blip r:embed="rId2"/>
          <a:stretch>
            <a:fillRect/>
          </a:stretch>
        </p:blipFill>
        <p:spPr>
          <a:xfrm>
            <a:off x="2205967" y="1962772"/>
            <a:ext cx="8257308" cy="369916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881144932"/>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chor="ctr"/>
          <a:lstStyle/>
          <a:p>
            <a:pPr algn="ctr"/>
            <a:r>
              <a:rPr lang="fr-FR" b="1" dirty="0"/>
              <a:t>Patterns asynchrones</a:t>
            </a:r>
          </a:p>
        </p:txBody>
      </p:sp>
      <p:sp>
        <p:nvSpPr>
          <p:cNvPr id="3" name="Espace réservé du contenu 2"/>
          <p:cNvSpPr>
            <a:spLocks noGrp="1"/>
          </p:cNvSpPr>
          <p:nvPr>
            <p:ph idx="1"/>
          </p:nvPr>
        </p:nvSpPr>
        <p:spPr>
          <a:xfrm>
            <a:off x="1000108" y="1737359"/>
            <a:ext cx="10155571" cy="4326089"/>
          </a:xfrm>
        </p:spPr>
        <p:txBody>
          <a:bodyPr>
            <a:noAutofit/>
          </a:bodyPr>
          <a:lstStyle/>
          <a:p>
            <a:pPr algn="just">
              <a:lnSpc>
                <a:spcPct val="200000"/>
              </a:lnSpc>
            </a:pPr>
            <a:r>
              <a:rPr lang="fr-FR" sz="2000" dirty="0"/>
              <a:t>Étant donné que </a:t>
            </a:r>
            <a:r>
              <a:rPr lang="fr-FR" sz="2000" dirty="0" smtClean="0"/>
              <a:t>en </a:t>
            </a:r>
            <a:r>
              <a:rPr lang="fr-FR" sz="2000" b="1" dirty="0" err="1" smtClean="0"/>
              <a:t>nodejs</a:t>
            </a:r>
            <a:r>
              <a:rPr lang="fr-FR" sz="2000" dirty="0" smtClean="0"/>
              <a:t> un programme qui </a:t>
            </a:r>
            <a:r>
              <a:rPr lang="fr-FR" sz="2000" dirty="0"/>
              <a:t>s'exécute sur un seul thread qui utilise à son tour plusieurs threads en arrière-plan. Un code dans node.js doit être non bloquant car si une ligne de code particulière, par exemple : la lecture d'un document volumineux peut arrêter l'exécution de toutes les lignes de code qui précèdent, ce qui n'est pas une bonne pratique</a:t>
            </a:r>
            <a:r>
              <a:rPr lang="fr-FR" sz="2000" dirty="0" smtClean="0"/>
              <a:t>. C'est </a:t>
            </a:r>
            <a:r>
              <a:rPr lang="fr-FR" sz="2000" dirty="0"/>
              <a:t>pourquoi la mise en œuvre d'une fonctionnalité qui pourrait prendre un certain temps se fait de manière asynchrone, ce qui élimine l'exécution de cette partie particulière de la boucle</a:t>
            </a:r>
          </a:p>
        </p:txBody>
      </p:sp>
    </p:spTree>
    <p:extLst>
      <p:ext uri="{BB962C8B-B14F-4D97-AF65-F5344CB8AC3E}">
        <p14:creationId xmlns:p14="http://schemas.microsoft.com/office/powerpoint/2010/main" val="1752071668"/>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chor="ctr"/>
          <a:lstStyle/>
          <a:p>
            <a:pPr algn="ctr"/>
            <a:r>
              <a:rPr lang="fr-FR" b="1" dirty="0"/>
              <a:t>Patterns asynchrones</a:t>
            </a:r>
          </a:p>
        </p:txBody>
      </p:sp>
      <p:sp>
        <p:nvSpPr>
          <p:cNvPr id="3" name="Espace réservé du contenu 2"/>
          <p:cNvSpPr>
            <a:spLocks noGrp="1"/>
          </p:cNvSpPr>
          <p:nvPr>
            <p:ph idx="1"/>
          </p:nvPr>
        </p:nvSpPr>
        <p:spPr/>
        <p:txBody>
          <a:bodyPr>
            <a:normAutofit/>
          </a:bodyPr>
          <a:lstStyle/>
          <a:p>
            <a:pPr>
              <a:lnSpc>
                <a:spcPct val="200000"/>
              </a:lnSpc>
            </a:pPr>
            <a:r>
              <a:rPr lang="fr-FR" sz="3200" dirty="0">
                <a:latin typeface="Arial" panose="020B0604020202020204" pitchFamily="34" charset="0"/>
                <a:cs typeface="Arial" panose="020B0604020202020204" pitchFamily="34" charset="0"/>
              </a:rPr>
              <a:t>Il existe trois modèles d'asynchrone </a:t>
            </a:r>
            <a:r>
              <a:rPr lang="fr-FR" sz="3200" dirty="0" smtClean="0">
                <a:latin typeface="Arial" panose="020B0604020202020204" pitchFamily="34" charset="0"/>
                <a:cs typeface="Arial" panose="020B0604020202020204" pitchFamily="34" charset="0"/>
              </a:rPr>
              <a:t>:</a:t>
            </a:r>
          </a:p>
          <a:p>
            <a:pPr lvl="1">
              <a:lnSpc>
                <a:spcPct val="200000"/>
              </a:lnSpc>
            </a:pPr>
            <a:r>
              <a:rPr lang="fr-FR" sz="2800" dirty="0" smtClean="0">
                <a:latin typeface="Arial" panose="020B0604020202020204" pitchFamily="34" charset="0"/>
                <a:cs typeface="Arial" panose="020B0604020202020204" pitchFamily="34" charset="0"/>
              </a:rPr>
              <a:t>Rappels</a:t>
            </a:r>
          </a:p>
          <a:p>
            <a:pPr lvl="1">
              <a:lnSpc>
                <a:spcPct val="200000"/>
              </a:lnSpc>
            </a:pPr>
            <a:r>
              <a:rPr lang="fr-FR" sz="2800" dirty="0" smtClean="0">
                <a:latin typeface="Arial" panose="020B0604020202020204" pitchFamily="34" charset="0"/>
                <a:cs typeface="Arial" panose="020B0604020202020204" pitchFamily="34" charset="0"/>
              </a:rPr>
              <a:t>Promesses </a:t>
            </a:r>
            <a:r>
              <a:rPr lang="fr-FR" sz="2800" b="1" dirty="0"/>
              <a:t>(ES6</a:t>
            </a:r>
            <a:r>
              <a:rPr lang="fr-FR" sz="2800" b="1" dirty="0" smtClean="0"/>
              <a:t>) </a:t>
            </a:r>
            <a:r>
              <a:rPr lang="fr-FR" sz="2800" dirty="0" smtClean="0"/>
              <a:t>	</a:t>
            </a:r>
            <a:endParaRPr lang="fr-FR" sz="2800" dirty="0" smtClean="0">
              <a:latin typeface="Arial" panose="020B0604020202020204" pitchFamily="34" charset="0"/>
              <a:cs typeface="Arial" panose="020B0604020202020204" pitchFamily="34" charset="0"/>
            </a:endParaRPr>
          </a:p>
          <a:p>
            <a:pPr lvl="1">
              <a:lnSpc>
                <a:spcPct val="200000"/>
              </a:lnSpc>
            </a:pPr>
            <a:r>
              <a:rPr lang="fr-FR" sz="2800" dirty="0" smtClean="0">
                <a:latin typeface="Arial" panose="020B0604020202020204" pitchFamily="34" charset="0"/>
                <a:cs typeface="Arial" panose="020B0604020202020204" pitchFamily="34" charset="0"/>
              </a:rPr>
              <a:t>Attente asynchrone </a:t>
            </a:r>
            <a:r>
              <a:rPr lang="fr-FR" sz="2800" b="1" dirty="0"/>
              <a:t>(ES2017)</a:t>
            </a:r>
            <a:endParaRPr lang="fr-FR" sz="28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31767221"/>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chor="ctr"/>
          <a:lstStyle/>
          <a:p>
            <a:pPr algn="ctr"/>
            <a:r>
              <a:rPr lang="fr-FR" b="1" dirty="0" smtClean="0"/>
              <a:t>Atelier 1 </a:t>
            </a:r>
            <a:r>
              <a:rPr lang="fr-FR" b="1" dirty="0" err="1" smtClean="0"/>
              <a:t>CallBack</a:t>
            </a:r>
            <a:endParaRPr lang="fr-FR" b="1" dirty="0"/>
          </a:p>
        </p:txBody>
      </p:sp>
      <p:pic>
        <p:nvPicPr>
          <p:cNvPr id="5" name="Espace réservé du contenu 4"/>
          <p:cNvPicPr>
            <a:picLocks noGrp="1" noChangeAspect="1"/>
          </p:cNvPicPr>
          <p:nvPr>
            <p:ph idx="1"/>
          </p:nvPr>
        </p:nvPicPr>
        <p:blipFill>
          <a:blip r:embed="rId2"/>
          <a:stretch>
            <a:fillRect/>
          </a:stretch>
        </p:blipFill>
        <p:spPr>
          <a:xfrm>
            <a:off x="1972492" y="1883228"/>
            <a:ext cx="8856617" cy="3968932"/>
          </a:xfrm>
          <a:prstGeom prst="rect">
            <a:avLst/>
          </a:prstGeom>
        </p:spPr>
      </p:pic>
    </p:spTree>
    <p:extLst>
      <p:ext uri="{BB962C8B-B14F-4D97-AF65-F5344CB8AC3E}">
        <p14:creationId xmlns:p14="http://schemas.microsoft.com/office/powerpoint/2010/main" val="87079905"/>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chor="ctr"/>
          <a:lstStyle/>
          <a:p>
            <a:pPr algn="ctr"/>
            <a:r>
              <a:rPr lang="fr-FR" b="1" dirty="0" smtClean="0"/>
              <a:t>À l’aide des fonctions fléchées</a:t>
            </a:r>
            <a:endParaRPr lang="fr-FR" b="1" dirty="0"/>
          </a:p>
        </p:txBody>
      </p:sp>
      <p:pic>
        <p:nvPicPr>
          <p:cNvPr id="4" name="Image 3"/>
          <p:cNvPicPr>
            <a:picLocks noChangeAspect="1"/>
          </p:cNvPicPr>
          <p:nvPr/>
        </p:nvPicPr>
        <p:blipFill>
          <a:blip r:embed="rId2"/>
          <a:stretch>
            <a:fillRect/>
          </a:stretch>
        </p:blipFill>
        <p:spPr>
          <a:xfrm>
            <a:off x="2050868" y="1978341"/>
            <a:ext cx="8712926" cy="4069761"/>
          </a:xfrm>
          <a:prstGeom prst="rect">
            <a:avLst/>
          </a:prstGeom>
        </p:spPr>
      </p:pic>
    </p:spTree>
    <p:extLst>
      <p:ext uri="{BB962C8B-B14F-4D97-AF65-F5344CB8AC3E}">
        <p14:creationId xmlns:p14="http://schemas.microsoft.com/office/powerpoint/2010/main" val="2149202068"/>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636334" y="157241"/>
            <a:ext cx="8911687" cy="692072"/>
          </a:xfrm>
        </p:spPr>
        <p:txBody>
          <a:bodyPr>
            <a:normAutofit fontScale="90000"/>
          </a:bodyPr>
          <a:lstStyle/>
          <a:p>
            <a:pPr algn="ctr"/>
            <a:r>
              <a:rPr lang="fr-FR" b="1" dirty="0" smtClean="0"/>
              <a:t>Atelier 2 Promesse</a:t>
            </a:r>
            <a:endParaRPr lang="fr-FR" b="1" dirty="0"/>
          </a:p>
        </p:txBody>
      </p:sp>
      <p:pic>
        <p:nvPicPr>
          <p:cNvPr id="4" name="Espace réservé du contenu 3"/>
          <p:cNvPicPr>
            <a:picLocks noGrp="1" noChangeAspect="1"/>
          </p:cNvPicPr>
          <p:nvPr>
            <p:ph idx="1"/>
          </p:nvPr>
        </p:nvPicPr>
        <p:blipFill>
          <a:blip r:embed="rId2"/>
          <a:stretch>
            <a:fillRect/>
          </a:stretch>
        </p:blipFill>
        <p:spPr>
          <a:xfrm>
            <a:off x="248575" y="1888001"/>
            <a:ext cx="6133482" cy="381425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3" name="Image 2"/>
          <p:cNvPicPr>
            <a:picLocks noChangeAspect="1"/>
          </p:cNvPicPr>
          <p:nvPr/>
        </p:nvPicPr>
        <p:blipFill>
          <a:blip r:embed="rId3"/>
          <a:stretch>
            <a:fillRect/>
          </a:stretch>
        </p:blipFill>
        <p:spPr>
          <a:xfrm>
            <a:off x="6676285" y="1888001"/>
            <a:ext cx="5391150" cy="3814254"/>
          </a:xfrm>
          <a:prstGeom prst="rect">
            <a:avLst/>
          </a:prstGeom>
        </p:spPr>
      </p:pic>
    </p:spTree>
    <p:extLst>
      <p:ext uri="{BB962C8B-B14F-4D97-AF65-F5344CB8AC3E}">
        <p14:creationId xmlns:p14="http://schemas.microsoft.com/office/powerpoint/2010/main" val="2333589968"/>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chor="ctr"/>
          <a:lstStyle/>
          <a:p>
            <a:pPr algn="ctr"/>
            <a:r>
              <a:rPr lang="fr-FR" b="1" dirty="0" smtClean="0"/>
              <a:t>Atelier 3 </a:t>
            </a:r>
            <a:r>
              <a:rPr lang="fr-FR" b="1" dirty="0" err="1" smtClean="0"/>
              <a:t>async-await</a:t>
            </a:r>
            <a:endParaRPr lang="fr-FR" b="1" dirty="0"/>
          </a:p>
        </p:txBody>
      </p:sp>
      <p:pic>
        <p:nvPicPr>
          <p:cNvPr id="5" name="Image 4"/>
          <p:cNvPicPr>
            <a:picLocks noChangeAspect="1"/>
          </p:cNvPicPr>
          <p:nvPr/>
        </p:nvPicPr>
        <p:blipFill>
          <a:blip r:embed="rId2"/>
          <a:stretch>
            <a:fillRect/>
          </a:stretch>
        </p:blipFill>
        <p:spPr>
          <a:xfrm>
            <a:off x="1660124" y="2095500"/>
            <a:ext cx="9286043" cy="3595086"/>
          </a:xfrm>
          <a:prstGeom prst="rect">
            <a:avLst/>
          </a:prstGeom>
        </p:spPr>
      </p:pic>
    </p:spTree>
    <p:extLst>
      <p:ext uri="{BB962C8B-B14F-4D97-AF65-F5344CB8AC3E}">
        <p14:creationId xmlns:p14="http://schemas.microsoft.com/office/powerpoint/2010/main" val="30004509"/>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chor="ctr"/>
          <a:lstStyle/>
          <a:p>
            <a:pPr algn="ctr"/>
            <a:r>
              <a:rPr lang="fr-FR" b="1" dirty="0" smtClean="0"/>
              <a:t>Le même exemple avec promise</a:t>
            </a:r>
            <a:endParaRPr lang="fr-FR" b="1" dirty="0"/>
          </a:p>
        </p:txBody>
      </p:sp>
      <p:pic>
        <p:nvPicPr>
          <p:cNvPr id="4" name="Espace réservé du contenu 3"/>
          <p:cNvPicPr>
            <a:picLocks noGrp="1" noChangeAspect="1"/>
          </p:cNvPicPr>
          <p:nvPr>
            <p:ph idx="1"/>
          </p:nvPr>
        </p:nvPicPr>
        <p:blipFill>
          <a:blip r:embed="rId2"/>
          <a:stretch>
            <a:fillRect/>
          </a:stretch>
        </p:blipFill>
        <p:spPr>
          <a:xfrm>
            <a:off x="1198528" y="1966336"/>
            <a:ext cx="5883631" cy="4022725"/>
          </a:xfrm>
          <a:prstGeom prst="rect">
            <a:avLst/>
          </a:prstGeom>
        </p:spPr>
      </p:pic>
      <p:pic>
        <p:nvPicPr>
          <p:cNvPr id="5" name="Image 4"/>
          <p:cNvPicPr>
            <a:picLocks noChangeAspect="1"/>
          </p:cNvPicPr>
          <p:nvPr/>
        </p:nvPicPr>
        <p:blipFill>
          <a:blip r:embed="rId3"/>
          <a:stretch>
            <a:fillRect/>
          </a:stretch>
        </p:blipFill>
        <p:spPr>
          <a:xfrm>
            <a:off x="7189145" y="2280372"/>
            <a:ext cx="4947439" cy="3215264"/>
          </a:xfrm>
          <a:prstGeom prst="rect">
            <a:avLst/>
          </a:prstGeom>
        </p:spPr>
      </p:pic>
    </p:spTree>
    <p:extLst>
      <p:ext uri="{BB962C8B-B14F-4D97-AF65-F5344CB8AC3E}">
        <p14:creationId xmlns:p14="http://schemas.microsoft.com/office/powerpoint/2010/main" val="57847404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089892" y="148057"/>
            <a:ext cx="10786225" cy="1450757"/>
          </a:xfrm>
        </p:spPr>
        <p:txBody>
          <a:bodyPr anchor="ctr"/>
          <a:lstStyle/>
          <a:p>
            <a:pPr algn="ctr"/>
            <a:r>
              <a:rPr lang="fr-FR" b="1" dirty="0">
                <a:latin typeface="Arial" panose="020B0604020202020204" pitchFamily="34" charset="0"/>
                <a:cs typeface="Arial" panose="020B0604020202020204" pitchFamily="34" charset="0"/>
              </a:rPr>
              <a:t>Qu’est-ce que l’</a:t>
            </a:r>
            <a:r>
              <a:rPr lang="fr-FR" b="1" dirty="0" err="1">
                <a:latin typeface="Arial" panose="020B0604020202020204" pitchFamily="34" charset="0"/>
                <a:cs typeface="Arial" panose="020B0604020202020204" pitchFamily="34" charset="0"/>
              </a:rPr>
              <a:t>event</a:t>
            </a:r>
            <a:r>
              <a:rPr lang="fr-FR" b="1" dirty="0">
                <a:latin typeface="Arial" panose="020B0604020202020204" pitchFamily="34" charset="0"/>
                <a:cs typeface="Arial" panose="020B0604020202020204" pitchFamily="34" charset="0"/>
              </a:rPr>
              <a:t> </a:t>
            </a:r>
            <a:r>
              <a:rPr lang="fr-FR" b="1" dirty="0" err="1">
                <a:latin typeface="Arial" panose="020B0604020202020204" pitchFamily="34" charset="0"/>
                <a:cs typeface="Arial" panose="020B0604020202020204" pitchFamily="34" charset="0"/>
              </a:rPr>
              <a:t>loop</a:t>
            </a:r>
            <a:r>
              <a:rPr lang="fr-FR" b="1" dirty="0">
                <a:latin typeface="Arial" panose="020B0604020202020204" pitchFamily="34" charset="0"/>
                <a:cs typeface="Arial" panose="020B0604020202020204" pitchFamily="34" charset="0"/>
              </a:rPr>
              <a:t> Node.js ?</a:t>
            </a:r>
          </a:p>
        </p:txBody>
      </p:sp>
      <p:sp>
        <p:nvSpPr>
          <p:cNvPr id="3" name="Espace réservé du contenu 2"/>
          <p:cNvSpPr>
            <a:spLocks noGrp="1"/>
          </p:cNvSpPr>
          <p:nvPr>
            <p:ph idx="1"/>
          </p:nvPr>
        </p:nvSpPr>
        <p:spPr>
          <a:xfrm>
            <a:off x="2147455" y="1496291"/>
            <a:ext cx="9628909" cy="5250873"/>
          </a:xfrm>
        </p:spPr>
        <p:txBody>
          <a:bodyPr>
            <a:normAutofit/>
          </a:bodyPr>
          <a:lstStyle/>
          <a:p>
            <a:pPr algn="just">
              <a:lnSpc>
                <a:spcPct val="200000"/>
              </a:lnSpc>
            </a:pPr>
            <a:r>
              <a:rPr lang="fr-FR" sz="2400" dirty="0">
                <a:latin typeface="Arial" panose="020B0604020202020204" pitchFamily="34" charset="0"/>
                <a:cs typeface="Arial" panose="020B0604020202020204" pitchFamily="34" charset="0"/>
              </a:rPr>
              <a:t>Lorsque l’on exécute un programme sur son ordinateur, on crée une instance liée à ce programme. À celle-ci peut être attachée un ou plusieurs threads (ou fil d’exécution), qui correspondent à une suite d’opérations à faire réaliser par le processeur (CPU). La gestion et l’optimisation des threads est gérée par le système d’exploitation, qui leur alloue les ressources disponibles au bon moment.</a:t>
            </a:r>
          </a:p>
        </p:txBody>
      </p:sp>
    </p:spTree>
    <p:extLst>
      <p:ext uri="{BB962C8B-B14F-4D97-AF65-F5344CB8AC3E}">
        <p14:creationId xmlns:p14="http://schemas.microsoft.com/office/powerpoint/2010/main" val="71426673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chor="ctr"/>
          <a:lstStyle/>
          <a:p>
            <a:pPr algn="ctr"/>
            <a:r>
              <a:rPr lang="fr-FR" b="1" dirty="0"/>
              <a:t>Thread Pool</a:t>
            </a:r>
            <a:endParaRPr lang="fr-FR" dirty="0"/>
          </a:p>
        </p:txBody>
      </p:sp>
      <p:pic>
        <p:nvPicPr>
          <p:cNvPr id="4" name="Espace réservé du contenu 3"/>
          <p:cNvPicPr>
            <a:picLocks noGrp="1" noChangeAspect="1"/>
          </p:cNvPicPr>
          <p:nvPr>
            <p:ph idx="1"/>
          </p:nvPr>
        </p:nvPicPr>
        <p:blipFill>
          <a:blip r:embed="rId2"/>
          <a:stretch>
            <a:fillRect/>
          </a:stretch>
        </p:blipFill>
        <p:spPr>
          <a:xfrm>
            <a:off x="3088312" y="1860612"/>
            <a:ext cx="6076335" cy="4112342"/>
          </a:xfrm>
          <a:prstGeom prst="rect">
            <a:avLst/>
          </a:prstGeom>
        </p:spPr>
      </p:pic>
    </p:spTree>
    <p:extLst>
      <p:ext uri="{BB962C8B-B14F-4D97-AF65-F5344CB8AC3E}">
        <p14:creationId xmlns:p14="http://schemas.microsoft.com/office/powerpoint/2010/main" val="1952015885"/>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pPr algn="ctr"/>
            <a:r>
              <a:rPr lang="fr-FR" sz="3200" b="1" dirty="0">
                <a:latin typeface="Arial" panose="020B0604020202020204" pitchFamily="34" charset="0"/>
                <a:cs typeface="Arial" panose="020B0604020202020204" pitchFamily="34" charset="0"/>
              </a:rPr>
              <a:t>Les différentes phases de l’</a:t>
            </a:r>
            <a:r>
              <a:rPr lang="fr-FR" sz="3200" b="1" dirty="0" err="1">
                <a:latin typeface="Arial" panose="020B0604020202020204" pitchFamily="34" charset="0"/>
                <a:cs typeface="Arial" panose="020B0604020202020204" pitchFamily="34" charset="0"/>
              </a:rPr>
              <a:t>event</a:t>
            </a:r>
            <a:r>
              <a:rPr lang="fr-FR" sz="3200" b="1" dirty="0">
                <a:latin typeface="Arial" panose="020B0604020202020204" pitchFamily="34" charset="0"/>
                <a:cs typeface="Arial" panose="020B0604020202020204" pitchFamily="34" charset="0"/>
              </a:rPr>
              <a:t> </a:t>
            </a:r>
            <a:r>
              <a:rPr lang="fr-FR" sz="3200" b="1" dirty="0" err="1">
                <a:latin typeface="Arial" panose="020B0604020202020204" pitchFamily="34" charset="0"/>
                <a:cs typeface="Arial" panose="020B0604020202020204" pitchFamily="34" charset="0"/>
              </a:rPr>
              <a:t>loop</a:t>
            </a:r>
            <a:r>
              <a:rPr lang="fr-FR" sz="3200" b="1" dirty="0">
                <a:latin typeface="Arial" panose="020B0604020202020204" pitchFamily="34" charset="0"/>
                <a:cs typeface="Arial" panose="020B0604020202020204" pitchFamily="34" charset="0"/>
              </a:rPr>
              <a:t> </a:t>
            </a:r>
            <a:r>
              <a:rPr lang="fr-FR" sz="3200" b="1" dirty="0" err="1">
                <a:latin typeface="Arial" panose="020B0604020202020204" pitchFamily="34" charset="0"/>
                <a:cs typeface="Arial" panose="020B0604020202020204" pitchFamily="34" charset="0"/>
              </a:rPr>
              <a:t>Node</a:t>
            </a:r>
            <a:endParaRPr lang="fr-FR" sz="3200" b="1" dirty="0">
              <a:latin typeface="Arial" panose="020B0604020202020204" pitchFamily="34" charset="0"/>
              <a:cs typeface="Arial" panose="020B0604020202020204" pitchFamily="34" charset="0"/>
            </a:endParaRPr>
          </a:p>
        </p:txBody>
      </p:sp>
      <p:sp>
        <p:nvSpPr>
          <p:cNvPr id="3" name="Espace réservé du contenu 2"/>
          <p:cNvSpPr>
            <a:spLocks noGrp="1"/>
          </p:cNvSpPr>
          <p:nvPr>
            <p:ph idx="1"/>
          </p:nvPr>
        </p:nvSpPr>
        <p:spPr>
          <a:xfrm>
            <a:off x="2589212" y="1662545"/>
            <a:ext cx="8915400" cy="4765964"/>
          </a:xfrm>
        </p:spPr>
        <p:txBody>
          <a:bodyPr/>
          <a:lstStyle/>
          <a:p>
            <a:pPr algn="just">
              <a:lnSpc>
                <a:spcPct val="200000"/>
              </a:lnSpc>
            </a:pPr>
            <a:r>
              <a:rPr lang="fr-FR" dirty="0"/>
              <a:t>Quand on lance une application </a:t>
            </a:r>
            <a:r>
              <a:rPr lang="fr-FR" dirty="0" err="1"/>
              <a:t>Node</a:t>
            </a:r>
            <a:r>
              <a:rPr lang="fr-FR" dirty="0"/>
              <a:t>, l’</a:t>
            </a:r>
            <a:r>
              <a:rPr lang="fr-FR" dirty="0" err="1"/>
              <a:t>event</a:t>
            </a:r>
            <a:r>
              <a:rPr lang="fr-FR" dirty="0"/>
              <a:t> </a:t>
            </a:r>
            <a:r>
              <a:rPr lang="fr-FR" dirty="0" err="1"/>
              <a:t>loop</a:t>
            </a:r>
            <a:r>
              <a:rPr lang="fr-FR" dirty="0"/>
              <a:t> est initialisée avant que le code soit interprété. Après l’interprétation, l’</a:t>
            </a:r>
            <a:r>
              <a:rPr lang="fr-FR" dirty="0" err="1"/>
              <a:t>event</a:t>
            </a:r>
            <a:r>
              <a:rPr lang="fr-FR" dirty="0"/>
              <a:t> </a:t>
            </a:r>
            <a:r>
              <a:rPr lang="fr-FR" dirty="0" err="1"/>
              <a:t>loop</a:t>
            </a:r>
            <a:r>
              <a:rPr lang="fr-FR" dirty="0"/>
              <a:t> est démarrée. Chaque itération </a:t>
            </a:r>
            <a:r>
              <a:rPr lang="fr-FR" dirty="0" smtClean="0"/>
              <a:t>(appelée </a:t>
            </a:r>
            <a:r>
              <a:rPr lang="fr-FR" dirty="0" err="1" smtClean="0"/>
              <a:t>tick</a:t>
            </a:r>
            <a:r>
              <a:rPr lang="fr-FR" dirty="0" smtClean="0"/>
              <a:t>) </a:t>
            </a:r>
            <a:r>
              <a:rPr lang="fr-FR" dirty="0"/>
              <a:t>de la boucle passe par différentes phases, mais un </a:t>
            </a:r>
            <a:r>
              <a:rPr lang="fr-FR" dirty="0" err="1"/>
              <a:t>tick</a:t>
            </a:r>
            <a:r>
              <a:rPr lang="fr-FR" dirty="0"/>
              <a:t> ne peut démarrer que si des opérations sont en attente dans une </a:t>
            </a:r>
            <a:r>
              <a:rPr lang="fr-FR" dirty="0" err="1"/>
              <a:t>event</a:t>
            </a:r>
            <a:r>
              <a:rPr lang="fr-FR" dirty="0"/>
              <a:t> queue.</a:t>
            </a:r>
          </a:p>
          <a:p>
            <a:pPr algn="just">
              <a:lnSpc>
                <a:spcPct val="200000"/>
              </a:lnSpc>
            </a:pPr>
            <a:endParaRPr lang="fr-FR" dirty="0"/>
          </a:p>
          <a:p>
            <a:pPr algn="just">
              <a:lnSpc>
                <a:spcPct val="200000"/>
              </a:lnSpc>
            </a:pPr>
            <a:endParaRPr lang="fr-FR" dirty="0"/>
          </a:p>
        </p:txBody>
      </p:sp>
    </p:spTree>
    <p:extLst>
      <p:ext uri="{BB962C8B-B14F-4D97-AF65-F5344CB8AC3E}">
        <p14:creationId xmlns:p14="http://schemas.microsoft.com/office/powerpoint/2010/main" val="278048868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689907" y="212265"/>
            <a:ext cx="8911687" cy="1280890"/>
          </a:xfrm>
        </p:spPr>
        <p:txBody>
          <a:bodyPr/>
          <a:lstStyle/>
          <a:p>
            <a:pPr algn="ctr"/>
            <a:r>
              <a:rPr lang="fr-FR" dirty="0" err="1"/>
              <a:t>Timers</a:t>
            </a:r>
            <a:endParaRPr lang="fr-FR" dirty="0"/>
          </a:p>
        </p:txBody>
      </p:sp>
      <p:sp>
        <p:nvSpPr>
          <p:cNvPr id="3" name="Espace réservé du contenu 2"/>
          <p:cNvSpPr>
            <a:spLocks noGrp="1"/>
          </p:cNvSpPr>
          <p:nvPr>
            <p:ph idx="1"/>
          </p:nvPr>
        </p:nvSpPr>
        <p:spPr>
          <a:xfrm>
            <a:off x="1195689" y="1883691"/>
            <a:ext cx="10679935" cy="3777622"/>
          </a:xfrm>
        </p:spPr>
        <p:txBody>
          <a:bodyPr>
            <a:noAutofit/>
          </a:bodyPr>
          <a:lstStyle/>
          <a:p>
            <a:pPr algn="just">
              <a:lnSpc>
                <a:spcPct val="150000"/>
              </a:lnSpc>
            </a:pPr>
            <a:r>
              <a:rPr lang="fr-FR" sz="2400" dirty="0">
                <a:latin typeface="Arial" panose="020B0604020202020204" pitchFamily="34" charset="0"/>
                <a:cs typeface="Arial" panose="020B0604020202020204" pitchFamily="34" charset="0"/>
              </a:rPr>
              <a:t>Un </a:t>
            </a:r>
            <a:r>
              <a:rPr lang="fr-FR" sz="2400" b="1" dirty="0" err="1">
                <a:latin typeface="Arial" panose="020B0604020202020204" pitchFamily="34" charset="0"/>
                <a:cs typeface="Arial" panose="020B0604020202020204" pitchFamily="34" charset="0"/>
              </a:rPr>
              <a:t>timer</a:t>
            </a:r>
            <a:r>
              <a:rPr lang="fr-FR" sz="2400" dirty="0">
                <a:latin typeface="Arial" panose="020B0604020202020204" pitchFamily="34" charset="0"/>
                <a:cs typeface="Arial" panose="020B0604020202020204" pitchFamily="34" charset="0"/>
              </a:rPr>
              <a:t> spécifie un délai après lequel un callback sera exécuté. Ce délai peut être allongé, par exemple si des tâches réalisées par le système d’exploitation ou l’exécution d’autres callbacks empêchent l’exécution du callback du </a:t>
            </a:r>
            <a:r>
              <a:rPr lang="fr-FR" sz="2400" b="1" dirty="0" err="1">
                <a:latin typeface="Arial" panose="020B0604020202020204" pitchFamily="34" charset="0"/>
                <a:cs typeface="Arial" panose="020B0604020202020204" pitchFamily="34" charset="0"/>
              </a:rPr>
              <a:t>timer</a:t>
            </a:r>
            <a:r>
              <a:rPr lang="fr-FR" sz="2400" dirty="0">
                <a:latin typeface="Arial" panose="020B0604020202020204" pitchFamily="34" charset="0"/>
                <a:cs typeface="Arial" panose="020B0604020202020204" pitchFamily="34" charset="0"/>
              </a:rPr>
              <a:t> à temps. Lorsque le délai du </a:t>
            </a:r>
            <a:r>
              <a:rPr lang="fr-FR" sz="2400" b="1" dirty="0" err="1">
                <a:latin typeface="Arial" panose="020B0604020202020204" pitchFamily="34" charset="0"/>
                <a:cs typeface="Arial" panose="020B0604020202020204" pitchFamily="34" charset="0"/>
              </a:rPr>
              <a:t>timer</a:t>
            </a:r>
            <a:r>
              <a:rPr lang="fr-FR" sz="2400" dirty="0">
                <a:latin typeface="Arial" panose="020B0604020202020204" pitchFamily="34" charset="0"/>
                <a:cs typeface="Arial" panose="020B0604020202020204" pitchFamily="34" charset="0"/>
              </a:rPr>
              <a:t> est dépassé, le callback de celui-ci est placé dans une </a:t>
            </a:r>
            <a:r>
              <a:rPr lang="fr-FR" sz="2400" b="1" dirty="0" err="1">
                <a:latin typeface="Arial" panose="020B0604020202020204" pitchFamily="34" charset="0"/>
                <a:cs typeface="Arial" panose="020B0604020202020204" pitchFamily="34" charset="0"/>
              </a:rPr>
              <a:t>event</a:t>
            </a:r>
            <a:r>
              <a:rPr lang="fr-FR" sz="2400" dirty="0">
                <a:latin typeface="Arial" panose="020B0604020202020204" pitchFamily="34" charset="0"/>
                <a:cs typeface="Arial" panose="020B0604020202020204" pitchFamily="34" charset="0"/>
              </a:rPr>
              <a:t> queue, signifiant à </a:t>
            </a:r>
            <a:r>
              <a:rPr lang="fr-FR" sz="2400" b="1" dirty="0" err="1">
                <a:latin typeface="Arial" panose="020B0604020202020204" pitchFamily="34" charset="0"/>
                <a:cs typeface="Arial" panose="020B0604020202020204" pitchFamily="34" charset="0"/>
              </a:rPr>
              <a:t>Node</a:t>
            </a:r>
            <a:r>
              <a:rPr lang="fr-FR" sz="2400" dirty="0">
                <a:latin typeface="Arial" panose="020B0604020202020204" pitchFamily="34" charset="0"/>
                <a:cs typeface="Arial" panose="020B0604020202020204" pitchFamily="34" charset="0"/>
              </a:rPr>
              <a:t> qu’il est prêt à être exécuté.</a:t>
            </a:r>
          </a:p>
        </p:txBody>
      </p:sp>
      <p:pic>
        <p:nvPicPr>
          <p:cNvPr id="4" name="Image 3"/>
          <p:cNvPicPr>
            <a:picLocks noChangeAspect="1"/>
          </p:cNvPicPr>
          <p:nvPr/>
        </p:nvPicPr>
        <p:blipFill>
          <a:blip r:embed="rId2"/>
          <a:stretch>
            <a:fillRect/>
          </a:stretch>
        </p:blipFill>
        <p:spPr>
          <a:xfrm>
            <a:off x="5521737" y="4794991"/>
            <a:ext cx="3248025" cy="1371600"/>
          </a:xfrm>
          <a:prstGeom prst="rect">
            <a:avLst/>
          </a:prstGeom>
        </p:spPr>
      </p:pic>
    </p:spTree>
    <p:extLst>
      <p:ext uri="{BB962C8B-B14F-4D97-AF65-F5344CB8AC3E}">
        <p14:creationId xmlns:p14="http://schemas.microsoft.com/office/powerpoint/2010/main" val="24453021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chor="ctr"/>
          <a:lstStyle/>
          <a:p>
            <a:pPr algn="ctr"/>
            <a:r>
              <a:rPr lang="fr-FR" b="1" dirty="0" smtClean="0"/>
              <a:t>Exemple</a:t>
            </a:r>
            <a:endParaRPr lang="fr-FR" b="1" dirty="0"/>
          </a:p>
        </p:txBody>
      </p:sp>
      <p:pic>
        <p:nvPicPr>
          <p:cNvPr id="4" name="Espace réservé du contenu 3"/>
          <p:cNvPicPr>
            <a:picLocks noGrp="1" noChangeAspect="1"/>
          </p:cNvPicPr>
          <p:nvPr>
            <p:ph idx="1"/>
          </p:nvPr>
        </p:nvPicPr>
        <p:blipFill>
          <a:blip r:embed="rId2"/>
          <a:stretch>
            <a:fillRect/>
          </a:stretch>
        </p:blipFill>
        <p:spPr>
          <a:xfrm>
            <a:off x="1708728" y="1962149"/>
            <a:ext cx="9060872" cy="4115377"/>
          </a:xfrm>
          <a:prstGeom prst="rect">
            <a:avLst/>
          </a:prstGeom>
        </p:spPr>
      </p:pic>
    </p:spTree>
    <p:extLst>
      <p:ext uri="{BB962C8B-B14F-4D97-AF65-F5344CB8AC3E}">
        <p14:creationId xmlns:p14="http://schemas.microsoft.com/office/powerpoint/2010/main" val="368218515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pPr lvl="0" algn="ctr"/>
            <a:r>
              <a:rPr lang="fr-FR" b="1" dirty="0" err="1"/>
              <a:t>Process</a:t>
            </a:r>
            <a:r>
              <a:rPr lang="fr-FR" b="1" dirty="0"/>
              <a:t> </a:t>
            </a:r>
            <a:r>
              <a:rPr lang="fr-FR" b="1" dirty="0" err="1"/>
              <a:t>objects</a:t>
            </a:r>
            <a:r>
              <a:rPr lang="fr-FR" b="1" dirty="0"/>
              <a:t/>
            </a:r>
            <a:br>
              <a:rPr lang="fr-FR" b="1" dirty="0"/>
            </a:br>
            <a:endParaRPr lang="fr-FR" b="1" dirty="0"/>
          </a:p>
        </p:txBody>
      </p:sp>
      <p:sp>
        <p:nvSpPr>
          <p:cNvPr id="3" name="Espace réservé du contenu 2"/>
          <p:cNvSpPr>
            <a:spLocks noGrp="1"/>
          </p:cNvSpPr>
          <p:nvPr>
            <p:ph idx="1"/>
          </p:nvPr>
        </p:nvSpPr>
        <p:spPr/>
        <p:txBody>
          <a:bodyPr>
            <a:normAutofit/>
          </a:bodyPr>
          <a:lstStyle/>
          <a:p>
            <a:pPr algn="just">
              <a:lnSpc>
                <a:spcPct val="150000"/>
              </a:lnSpc>
              <a:buFont typeface="Wingdings" panose="05000000000000000000" pitchFamily="2" charset="2"/>
              <a:buChar char="Ø"/>
            </a:pPr>
            <a:r>
              <a:rPr lang="fr-FR" sz="2400" dirty="0" smtClean="0"/>
              <a:t> </a:t>
            </a:r>
            <a:r>
              <a:rPr lang="fr-FR" sz="2400" dirty="0"/>
              <a:t>En Node.js, le terme "</a:t>
            </a:r>
            <a:r>
              <a:rPr lang="fr-FR" sz="2400" dirty="0" err="1"/>
              <a:t>process</a:t>
            </a:r>
            <a:r>
              <a:rPr lang="fr-FR" sz="2400" dirty="0"/>
              <a:t>" fait référence à l'objet global "</a:t>
            </a:r>
            <a:r>
              <a:rPr lang="fr-FR" sz="2400" dirty="0" err="1"/>
              <a:t>process</a:t>
            </a:r>
            <a:r>
              <a:rPr lang="fr-FR" sz="2400" dirty="0"/>
              <a:t>" qui fournit des fonctionnalités </a:t>
            </a:r>
            <a:r>
              <a:rPr lang="fr-FR" sz="2800" dirty="0"/>
              <a:t>pour</a:t>
            </a:r>
            <a:r>
              <a:rPr lang="fr-FR" sz="2400" dirty="0"/>
              <a:t> interagir avec le processus en cours d'exécution. </a:t>
            </a:r>
          </a:p>
        </p:txBody>
      </p:sp>
      <p:pic>
        <p:nvPicPr>
          <p:cNvPr id="4" name="Image 3"/>
          <p:cNvPicPr>
            <a:picLocks noChangeAspect="1"/>
          </p:cNvPicPr>
          <p:nvPr/>
        </p:nvPicPr>
        <p:blipFill>
          <a:blip r:embed="rId2"/>
          <a:stretch>
            <a:fillRect/>
          </a:stretch>
        </p:blipFill>
        <p:spPr>
          <a:xfrm>
            <a:off x="3687320" y="3217581"/>
            <a:ext cx="5953125" cy="885825"/>
          </a:xfrm>
          <a:prstGeom prst="rect">
            <a:avLst/>
          </a:prstGeom>
        </p:spPr>
      </p:pic>
      <p:pic>
        <p:nvPicPr>
          <p:cNvPr id="5" name="Image 4"/>
          <p:cNvPicPr>
            <a:picLocks noChangeAspect="1"/>
          </p:cNvPicPr>
          <p:nvPr/>
        </p:nvPicPr>
        <p:blipFill>
          <a:blip r:embed="rId3"/>
          <a:stretch>
            <a:fillRect/>
          </a:stretch>
        </p:blipFill>
        <p:spPr>
          <a:xfrm>
            <a:off x="3687320" y="4316513"/>
            <a:ext cx="5953125" cy="933450"/>
          </a:xfrm>
          <a:prstGeom prst="rect">
            <a:avLst/>
          </a:prstGeom>
        </p:spPr>
      </p:pic>
      <p:pic>
        <p:nvPicPr>
          <p:cNvPr id="6" name="Image 5"/>
          <p:cNvPicPr>
            <a:picLocks noChangeAspect="1"/>
          </p:cNvPicPr>
          <p:nvPr/>
        </p:nvPicPr>
        <p:blipFill>
          <a:blip r:embed="rId4"/>
          <a:stretch>
            <a:fillRect/>
          </a:stretch>
        </p:blipFill>
        <p:spPr>
          <a:xfrm>
            <a:off x="3687320" y="5347504"/>
            <a:ext cx="5953125" cy="734697"/>
          </a:xfrm>
          <a:prstGeom prst="rect">
            <a:avLst/>
          </a:prstGeom>
        </p:spPr>
      </p:pic>
    </p:spTree>
    <p:extLst>
      <p:ext uri="{BB962C8B-B14F-4D97-AF65-F5344CB8AC3E}">
        <p14:creationId xmlns:p14="http://schemas.microsoft.com/office/powerpoint/2010/main" val="261420652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592925" y="118420"/>
            <a:ext cx="8911687" cy="1280890"/>
          </a:xfrm>
        </p:spPr>
        <p:txBody>
          <a:bodyPr/>
          <a:lstStyle/>
          <a:p>
            <a:pPr algn="ctr"/>
            <a:r>
              <a:rPr lang="fr-FR" b="1" dirty="0" smtClean="0"/>
              <a:t>Processus Enfant</a:t>
            </a:r>
            <a:endParaRPr lang="fr-FR" b="1" dirty="0"/>
          </a:p>
        </p:txBody>
      </p:sp>
      <p:sp>
        <p:nvSpPr>
          <p:cNvPr id="3" name="Espace réservé du contenu 2"/>
          <p:cNvSpPr>
            <a:spLocks noGrp="1"/>
          </p:cNvSpPr>
          <p:nvPr>
            <p:ph idx="1"/>
          </p:nvPr>
        </p:nvSpPr>
        <p:spPr>
          <a:xfrm>
            <a:off x="1222051" y="1835526"/>
            <a:ext cx="9937180" cy="3777622"/>
          </a:xfrm>
        </p:spPr>
        <p:txBody>
          <a:bodyPr>
            <a:noAutofit/>
          </a:bodyPr>
          <a:lstStyle/>
          <a:p>
            <a:pPr algn="just">
              <a:lnSpc>
                <a:spcPct val="150000"/>
              </a:lnSpc>
            </a:pPr>
            <a:r>
              <a:rPr lang="fr-FR" sz="2800" dirty="0"/>
              <a:t>Pour traiter le code de blocage tout en acceptant les requêtes entrantes, nous pouvons déplacer le code de blocage vers un processus enfant avec </a:t>
            </a:r>
            <a:r>
              <a:rPr lang="fr-FR" sz="2800" b="1" dirty="0"/>
              <a:t>fork</a:t>
            </a:r>
            <a:r>
              <a:rPr lang="fr-FR" sz="2800" dirty="0"/>
              <a:t>(). Nous allons déplacer le code de blocage dans son propre module. Le serveur </a:t>
            </a:r>
            <a:r>
              <a:rPr lang="fr-FR" sz="2800" b="1" dirty="0"/>
              <a:t>Node.js</a:t>
            </a:r>
            <a:r>
              <a:rPr lang="fr-FR" sz="2800" dirty="0"/>
              <a:t> créera alors un processus enfant lorsque quelqu’un accède au point terminal /total et écoutera les résultats de ce processus enfant.</a:t>
            </a:r>
          </a:p>
        </p:txBody>
      </p:sp>
    </p:spTree>
    <p:extLst>
      <p:ext uri="{BB962C8B-B14F-4D97-AF65-F5344CB8AC3E}">
        <p14:creationId xmlns:p14="http://schemas.microsoft.com/office/powerpoint/2010/main" val="624344043"/>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Exemple </a:t>
            </a:r>
            <a:endParaRPr lang="fr-FR" dirty="0"/>
          </a:p>
        </p:txBody>
      </p:sp>
      <p:pic>
        <p:nvPicPr>
          <p:cNvPr id="4" name="Espace réservé du contenu 3"/>
          <p:cNvPicPr>
            <a:picLocks noGrp="1" noChangeAspect="1"/>
          </p:cNvPicPr>
          <p:nvPr>
            <p:ph idx="1"/>
          </p:nvPr>
        </p:nvPicPr>
        <p:blipFill>
          <a:blip r:embed="rId2"/>
          <a:stretch>
            <a:fillRect/>
          </a:stretch>
        </p:blipFill>
        <p:spPr>
          <a:xfrm>
            <a:off x="563418" y="1819130"/>
            <a:ext cx="5283200" cy="4506421"/>
          </a:xfrm>
          <a:prstGeom prst="rect">
            <a:avLst/>
          </a:prstGeom>
        </p:spPr>
      </p:pic>
      <p:pic>
        <p:nvPicPr>
          <p:cNvPr id="3" name="Image 2"/>
          <p:cNvPicPr>
            <a:picLocks noChangeAspect="1"/>
          </p:cNvPicPr>
          <p:nvPr/>
        </p:nvPicPr>
        <p:blipFill>
          <a:blip r:embed="rId3"/>
          <a:stretch>
            <a:fillRect/>
          </a:stretch>
        </p:blipFill>
        <p:spPr>
          <a:xfrm>
            <a:off x="5985163" y="1819130"/>
            <a:ext cx="6102061" cy="4489306"/>
          </a:xfrm>
          <a:prstGeom prst="rect">
            <a:avLst/>
          </a:prstGeom>
        </p:spPr>
      </p:pic>
    </p:spTree>
    <p:extLst>
      <p:ext uri="{BB962C8B-B14F-4D97-AF65-F5344CB8AC3E}">
        <p14:creationId xmlns:p14="http://schemas.microsoft.com/office/powerpoint/2010/main" val="27130080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chor="ctr"/>
          <a:lstStyle/>
          <a:p>
            <a:pPr algn="ctr"/>
            <a:r>
              <a:rPr lang="fr-FR" b="1" dirty="0" smtClean="0"/>
              <a:t>Autre exemple</a:t>
            </a:r>
            <a:endParaRPr lang="fr-FR" b="1" dirty="0"/>
          </a:p>
        </p:txBody>
      </p:sp>
      <p:sp>
        <p:nvSpPr>
          <p:cNvPr id="3" name="Espace réservé du contenu 2"/>
          <p:cNvSpPr>
            <a:spLocks noGrp="1"/>
          </p:cNvSpPr>
          <p:nvPr>
            <p:ph idx="1"/>
          </p:nvPr>
        </p:nvSpPr>
        <p:spPr/>
        <p:txBody>
          <a:bodyPr/>
          <a:lstStyle/>
          <a:p>
            <a:r>
              <a:rPr lang="fr-FR" dirty="0" smtClean="0"/>
              <a:t>Lors de la mise en place du module </a:t>
            </a:r>
            <a:r>
              <a:rPr lang="fr-FR" b="1" dirty="0" smtClean="0"/>
              <a:t>HTTP</a:t>
            </a:r>
            <a:endParaRPr lang="fr-FR" b="1" dirty="0"/>
          </a:p>
        </p:txBody>
      </p:sp>
    </p:spTree>
    <p:extLst>
      <p:ext uri="{BB962C8B-B14F-4D97-AF65-F5344CB8AC3E}">
        <p14:creationId xmlns:p14="http://schemas.microsoft.com/office/powerpoint/2010/main" val="157274208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pPr algn="ctr"/>
            <a:r>
              <a:rPr lang="fr-FR" b="1" dirty="0"/>
              <a:t>Les </a:t>
            </a:r>
            <a:r>
              <a:rPr lang="fr-FR" b="1" dirty="0" err="1"/>
              <a:t>Worker</a:t>
            </a:r>
            <a:r>
              <a:rPr lang="fr-FR" b="1" dirty="0"/>
              <a:t> Threads</a:t>
            </a:r>
          </a:p>
        </p:txBody>
      </p:sp>
      <p:sp>
        <p:nvSpPr>
          <p:cNvPr id="3" name="Espace réservé du contenu 2"/>
          <p:cNvSpPr>
            <a:spLocks noGrp="1"/>
          </p:cNvSpPr>
          <p:nvPr>
            <p:ph idx="1"/>
          </p:nvPr>
        </p:nvSpPr>
        <p:spPr>
          <a:xfrm>
            <a:off x="2589212" y="1717964"/>
            <a:ext cx="8915400" cy="3777622"/>
          </a:xfrm>
        </p:spPr>
        <p:txBody>
          <a:bodyPr>
            <a:noAutofit/>
          </a:bodyPr>
          <a:lstStyle/>
          <a:p>
            <a:pPr algn="just">
              <a:lnSpc>
                <a:spcPct val="200000"/>
              </a:lnSpc>
            </a:pPr>
            <a:r>
              <a:rPr lang="fr-FR" sz="2400" dirty="0"/>
              <a:t>Threads de travail dans </a:t>
            </a:r>
            <a:r>
              <a:rPr lang="fr-FR" sz="2400" b="1" dirty="0" err="1"/>
              <a:t>Node</a:t>
            </a:r>
            <a:r>
              <a:rPr lang="fr-FR" sz="2400" b="1" dirty="0"/>
              <a:t>. </a:t>
            </a:r>
            <a:r>
              <a:rPr lang="fr-FR" sz="2400" b="1" dirty="0" err="1"/>
              <a:t>js</a:t>
            </a:r>
            <a:r>
              <a:rPr lang="fr-FR" sz="2400" b="1" dirty="0"/>
              <a:t> </a:t>
            </a:r>
            <a:r>
              <a:rPr lang="fr-FR" sz="2400" dirty="0"/>
              <a:t>est utile pour effectuer des tâches JavaScript lourdes. À l'aide de threads, </a:t>
            </a:r>
            <a:r>
              <a:rPr lang="fr-FR" sz="2400" b="1" dirty="0" err="1"/>
              <a:t>Worker</a:t>
            </a:r>
            <a:r>
              <a:rPr lang="fr-FR" sz="2400" dirty="0"/>
              <a:t> facilite l'exécution de codes </a:t>
            </a:r>
            <a:r>
              <a:rPr lang="fr-FR" sz="2400" b="1" dirty="0" err="1"/>
              <a:t>javascript</a:t>
            </a:r>
            <a:r>
              <a:rPr lang="fr-FR" sz="2400" dirty="0"/>
              <a:t> en parallèle, ce qui le rend beaucoup plus rapide et efficace. On peut faire des tâches lourdes sans même déranger le fil conducteur.</a:t>
            </a:r>
          </a:p>
        </p:txBody>
      </p:sp>
    </p:spTree>
    <p:extLst>
      <p:ext uri="{BB962C8B-B14F-4D97-AF65-F5344CB8AC3E}">
        <p14:creationId xmlns:p14="http://schemas.microsoft.com/office/powerpoint/2010/main" val="1762951978"/>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chor="ctr"/>
          <a:lstStyle/>
          <a:p>
            <a:r>
              <a:rPr lang="fr-FR" b="1" dirty="0" smtClean="0"/>
              <a:t>Exemple </a:t>
            </a:r>
            <a:r>
              <a:rPr lang="fr-FR" b="1" dirty="0" err="1" smtClean="0"/>
              <a:t>worker</a:t>
            </a:r>
            <a:r>
              <a:rPr lang="fr-FR" b="1" dirty="0" smtClean="0"/>
              <a:t> </a:t>
            </a:r>
            <a:endParaRPr lang="fr-FR" b="1" dirty="0"/>
          </a:p>
        </p:txBody>
      </p:sp>
      <p:pic>
        <p:nvPicPr>
          <p:cNvPr id="4" name="Espace réservé du contenu 3"/>
          <p:cNvPicPr>
            <a:picLocks noGrp="1" noChangeAspect="1"/>
          </p:cNvPicPr>
          <p:nvPr>
            <p:ph idx="1"/>
          </p:nvPr>
        </p:nvPicPr>
        <p:blipFill>
          <a:blip r:embed="rId2"/>
          <a:stretch>
            <a:fillRect/>
          </a:stretch>
        </p:blipFill>
        <p:spPr>
          <a:xfrm>
            <a:off x="877455" y="1846263"/>
            <a:ext cx="10104581" cy="4342101"/>
          </a:xfrm>
          <a:prstGeom prst="rect">
            <a:avLst/>
          </a:prstGeom>
        </p:spPr>
      </p:pic>
    </p:spTree>
    <p:extLst>
      <p:ext uri="{BB962C8B-B14F-4D97-AF65-F5344CB8AC3E}">
        <p14:creationId xmlns:p14="http://schemas.microsoft.com/office/powerpoint/2010/main" val="313206437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097280" y="295839"/>
            <a:ext cx="10058400" cy="1450757"/>
          </a:xfrm>
        </p:spPr>
        <p:txBody>
          <a:bodyPr anchor="ctr"/>
          <a:lstStyle/>
          <a:p>
            <a:r>
              <a:rPr lang="fr-FR" b="1" dirty="0" smtClean="0"/>
              <a:t>Exemple Programme Principale</a:t>
            </a:r>
            <a:endParaRPr lang="fr-FR" b="1" dirty="0"/>
          </a:p>
        </p:txBody>
      </p:sp>
      <p:pic>
        <p:nvPicPr>
          <p:cNvPr id="5" name="Espace réservé du contenu 4"/>
          <p:cNvPicPr>
            <a:picLocks noGrp="1" noChangeAspect="1"/>
          </p:cNvPicPr>
          <p:nvPr>
            <p:ph idx="1"/>
          </p:nvPr>
        </p:nvPicPr>
        <p:blipFill>
          <a:blip r:embed="rId2"/>
          <a:stretch>
            <a:fillRect/>
          </a:stretch>
        </p:blipFill>
        <p:spPr>
          <a:xfrm>
            <a:off x="1468581" y="1846263"/>
            <a:ext cx="9079345" cy="4397519"/>
          </a:xfrm>
          <a:prstGeom prst="rect">
            <a:avLst/>
          </a:prstGeom>
        </p:spPr>
      </p:pic>
    </p:spTree>
    <p:extLst>
      <p:ext uri="{BB962C8B-B14F-4D97-AF65-F5344CB8AC3E}">
        <p14:creationId xmlns:p14="http://schemas.microsoft.com/office/powerpoint/2010/main" val="40782721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chor="ctr"/>
          <a:lstStyle/>
          <a:p>
            <a:pPr algn="ctr"/>
            <a:r>
              <a:rPr lang="fr-FR" b="1" dirty="0" smtClean="0"/>
              <a:t>Exécution du thread</a:t>
            </a:r>
            <a:endParaRPr lang="fr-FR" b="1" dirty="0"/>
          </a:p>
        </p:txBody>
      </p:sp>
      <p:pic>
        <p:nvPicPr>
          <p:cNvPr id="4" name="Espace réservé du contenu 3"/>
          <p:cNvPicPr>
            <a:picLocks noGrp="1" noChangeAspect="1"/>
          </p:cNvPicPr>
          <p:nvPr>
            <p:ph idx="1"/>
          </p:nvPr>
        </p:nvPicPr>
        <p:blipFill>
          <a:blip r:embed="rId2"/>
          <a:stretch>
            <a:fillRect/>
          </a:stretch>
        </p:blipFill>
        <p:spPr>
          <a:xfrm>
            <a:off x="1670637" y="1867270"/>
            <a:ext cx="8911686" cy="428495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02945497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chor="ctr"/>
          <a:lstStyle/>
          <a:p>
            <a:pPr algn="ctr"/>
            <a:r>
              <a:rPr lang="fr-FR" b="1" dirty="0" smtClean="0"/>
              <a:t>Bibliothèques</a:t>
            </a:r>
            <a:endParaRPr lang="fr-FR" b="1" dirty="0"/>
          </a:p>
        </p:txBody>
      </p:sp>
      <p:pic>
        <p:nvPicPr>
          <p:cNvPr id="4" name="Espace réservé du contenu 3"/>
          <p:cNvPicPr>
            <a:picLocks noGrp="1" noChangeAspect="1"/>
          </p:cNvPicPr>
          <p:nvPr>
            <p:ph idx="1"/>
          </p:nvPr>
        </p:nvPicPr>
        <p:blipFill>
          <a:blip r:embed="rId2"/>
          <a:stretch>
            <a:fillRect/>
          </a:stretch>
        </p:blipFill>
        <p:spPr>
          <a:xfrm>
            <a:off x="1338170" y="1917577"/>
            <a:ext cx="9576619" cy="428285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9261458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pPr algn="ctr"/>
            <a:r>
              <a:rPr lang="fr-FR" b="1" dirty="0" smtClean="0"/>
              <a:t>Bloquant Non Bloquant</a:t>
            </a:r>
            <a:endParaRPr lang="fr-FR" b="1" dirty="0"/>
          </a:p>
        </p:txBody>
      </p:sp>
      <p:pic>
        <p:nvPicPr>
          <p:cNvPr id="4" name="Espace réservé du contenu 3"/>
          <p:cNvPicPr>
            <a:picLocks noGrp="1" noChangeAspect="1"/>
          </p:cNvPicPr>
          <p:nvPr>
            <p:ph sz="half" idx="1"/>
          </p:nvPr>
        </p:nvPicPr>
        <p:blipFill>
          <a:blip r:embed="rId2"/>
          <a:stretch>
            <a:fillRect/>
          </a:stretch>
        </p:blipFill>
        <p:spPr>
          <a:xfrm>
            <a:off x="238473" y="3420744"/>
            <a:ext cx="5797519" cy="250325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Espace réservé du contenu 4"/>
          <p:cNvSpPr>
            <a:spLocks noGrp="1"/>
          </p:cNvSpPr>
          <p:nvPr>
            <p:ph sz="half" idx="2"/>
          </p:nvPr>
        </p:nvSpPr>
        <p:spPr>
          <a:xfrm>
            <a:off x="6217919" y="1845735"/>
            <a:ext cx="5630092" cy="4023360"/>
          </a:xfrm>
        </p:spPr>
        <p:txBody>
          <a:bodyPr/>
          <a:lstStyle/>
          <a:p>
            <a:r>
              <a:rPr lang="fr-FR" dirty="0" smtClean="0"/>
              <a:t>Intégrer le format </a:t>
            </a:r>
            <a:r>
              <a:rPr lang="fr-FR" b="1" dirty="0" smtClean="0"/>
              <a:t>utf8</a:t>
            </a:r>
            <a:r>
              <a:rPr lang="fr-FR" dirty="0" smtClean="0"/>
              <a:t>:</a:t>
            </a:r>
          </a:p>
          <a:p>
            <a:r>
              <a:rPr lang="fr-FR" sz="2400" b="1" dirty="0">
                <a:solidFill>
                  <a:srgbClr val="FF0000"/>
                </a:solidFill>
              </a:rPr>
              <a:t>var content=</a:t>
            </a:r>
            <a:r>
              <a:rPr lang="fr-FR" sz="2400" b="1" dirty="0" err="1">
                <a:solidFill>
                  <a:srgbClr val="FF0000"/>
                </a:solidFill>
              </a:rPr>
              <a:t>fs.readFileSync</a:t>
            </a:r>
            <a:r>
              <a:rPr lang="fr-FR" sz="2400" b="1" dirty="0">
                <a:solidFill>
                  <a:srgbClr val="FF0000"/>
                </a:solidFill>
              </a:rPr>
              <a:t>(</a:t>
            </a:r>
            <a:r>
              <a:rPr lang="fr-FR" sz="2400" b="1" dirty="0" err="1">
                <a:solidFill>
                  <a:srgbClr val="FF0000"/>
                </a:solidFill>
              </a:rPr>
              <a:t>path</a:t>
            </a:r>
            <a:r>
              <a:rPr lang="fr-FR" sz="2400" b="1" dirty="0">
                <a:solidFill>
                  <a:srgbClr val="FF0000"/>
                </a:solidFill>
              </a:rPr>
              <a:t>, 'utf8');</a:t>
            </a:r>
          </a:p>
        </p:txBody>
      </p:sp>
      <p:pic>
        <p:nvPicPr>
          <p:cNvPr id="3" name="Image 2"/>
          <p:cNvPicPr>
            <a:picLocks noChangeAspect="1"/>
          </p:cNvPicPr>
          <p:nvPr/>
        </p:nvPicPr>
        <p:blipFill>
          <a:blip r:embed="rId3"/>
          <a:stretch>
            <a:fillRect/>
          </a:stretch>
        </p:blipFill>
        <p:spPr>
          <a:xfrm>
            <a:off x="238473" y="1845735"/>
            <a:ext cx="5888483" cy="1252850"/>
          </a:xfrm>
          <a:prstGeom prst="rect">
            <a:avLst/>
          </a:prstGeom>
        </p:spPr>
      </p:pic>
    </p:spTree>
    <p:extLst>
      <p:ext uri="{BB962C8B-B14F-4D97-AF65-F5344CB8AC3E}">
        <p14:creationId xmlns:p14="http://schemas.microsoft.com/office/powerpoint/2010/main" val="3305635902"/>
      </p:ext>
    </p:extLst>
  </p:cSld>
  <p:clrMapOvr>
    <a:masterClrMapping/>
  </p:clrMapOvr>
  <p:timing>
    <p:tnLst>
      <p:par>
        <p:cTn id="1" dur="indefinite" restart="never" nodeType="tmRoot"/>
      </p:par>
    </p:tnLst>
  </p:timing>
</p:sld>
</file>

<file path=ppt/theme/theme1.xml><?xml version="1.0" encoding="utf-8"?>
<a:theme xmlns:a="http://schemas.openxmlformats.org/drawingml/2006/main" name="Rétrospective">
  <a:themeElements>
    <a:clrScheme name="Rétrospective">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étrospectiv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étrospective">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docProps/app.xml><?xml version="1.0" encoding="utf-8"?>
<Properties xmlns="http://schemas.openxmlformats.org/officeDocument/2006/extended-properties" xmlns:vt="http://schemas.openxmlformats.org/officeDocument/2006/docPropsVTypes">
  <Template>Retrospect</Template>
  <TotalTime>1735</TotalTime>
  <Words>2205</Words>
  <Application>Microsoft Office PowerPoint</Application>
  <PresentationFormat>Grand écran</PresentationFormat>
  <Paragraphs>157</Paragraphs>
  <Slides>69</Slides>
  <Notes>0</Notes>
  <HiddenSlides>0</HiddenSlides>
  <MMClips>0</MMClips>
  <ScaleCrop>false</ScaleCrop>
  <HeadingPairs>
    <vt:vector size="6" baseType="variant">
      <vt:variant>
        <vt:lpstr>Polices utilisées</vt:lpstr>
      </vt:variant>
      <vt:variant>
        <vt:i4>4</vt:i4>
      </vt:variant>
      <vt:variant>
        <vt:lpstr>Thème</vt:lpstr>
      </vt:variant>
      <vt:variant>
        <vt:i4>1</vt:i4>
      </vt:variant>
      <vt:variant>
        <vt:lpstr>Titres des diapositives</vt:lpstr>
      </vt:variant>
      <vt:variant>
        <vt:i4>69</vt:i4>
      </vt:variant>
    </vt:vector>
  </HeadingPairs>
  <TitlesOfParts>
    <vt:vector size="74" baseType="lpstr">
      <vt:lpstr>Arial</vt:lpstr>
      <vt:lpstr>Calibri</vt:lpstr>
      <vt:lpstr>Calibri Light</vt:lpstr>
      <vt:lpstr>Wingdings</vt:lpstr>
      <vt:lpstr>Rétrospective</vt:lpstr>
      <vt:lpstr>NODEJS</vt:lpstr>
      <vt:lpstr>Architecture du serveur Node js</vt:lpstr>
      <vt:lpstr>Single Threaded Event Loop</vt:lpstr>
      <vt:lpstr>Single Thread</vt:lpstr>
      <vt:lpstr>Thread Pool </vt:lpstr>
      <vt:lpstr>Thread Pool</vt:lpstr>
      <vt:lpstr>Exécution du thread</vt:lpstr>
      <vt:lpstr>Bibliothèques</vt:lpstr>
      <vt:lpstr>Bloquant Non Bloquant</vt:lpstr>
      <vt:lpstr>Atelier 3</vt:lpstr>
      <vt:lpstr>Npm start</vt:lpstr>
      <vt:lpstr>Multi Threaded Server</vt:lpstr>
      <vt:lpstr>NODEJS Server</vt:lpstr>
      <vt:lpstr>Programmation pilotée par les événements dans Node.js</vt:lpstr>
      <vt:lpstr>Programmation pilotée par les événements dans Node.js</vt:lpstr>
      <vt:lpstr>Architecture</vt:lpstr>
      <vt:lpstr>Events et EventEmitter</vt:lpstr>
      <vt:lpstr>Principes de programmation pilotée par les événements</vt:lpstr>
      <vt:lpstr>Exemple</vt:lpstr>
      <vt:lpstr>Exécution</vt:lpstr>
      <vt:lpstr>Avantages de la programmation événementielle </vt:lpstr>
      <vt:lpstr>Inconvénients de la programmation événementielle</vt:lpstr>
      <vt:lpstr>StateLess</vt:lpstr>
      <vt:lpstr>Atelier 5</vt:lpstr>
      <vt:lpstr>Atelier 6 Intégration de EventEmitter à une classe</vt:lpstr>
      <vt:lpstr>Pizza.js &amp; pizzaorder.js</vt:lpstr>
      <vt:lpstr>Intégration EventEmitter</vt:lpstr>
      <vt:lpstr>Pizza.js &amp; pizzaorder.js</vt:lpstr>
      <vt:lpstr>Asynchronisme avec Node</vt:lpstr>
      <vt:lpstr>Logique asynchrone</vt:lpstr>
      <vt:lpstr>Fonctions Synchrones </vt:lpstr>
      <vt:lpstr>Exemple</vt:lpstr>
      <vt:lpstr>Fonctions Asynchrones avec callback</vt:lpstr>
      <vt:lpstr>Fonctions Asynchrones</vt:lpstr>
      <vt:lpstr>Fonction de rappel (callback)</vt:lpstr>
      <vt:lpstr>Le principe de fonction de callback</vt:lpstr>
      <vt:lpstr>Exemple</vt:lpstr>
      <vt:lpstr>Convention</vt:lpstr>
      <vt:lpstr>Exemples</vt:lpstr>
      <vt:lpstr>Appel de fonction Asynchrone avec callback</vt:lpstr>
      <vt:lpstr>Appel de fonction Asynchrone avec callback + gestion d’erreurs</vt:lpstr>
      <vt:lpstr>Nested callbacks (Rappels imbriqués) </vt:lpstr>
      <vt:lpstr>Gestion d'erreurs</vt:lpstr>
      <vt:lpstr>Gestion des erreurs</vt:lpstr>
      <vt:lpstr>Utilisation du bloc try-catch </vt:lpstr>
      <vt:lpstr>Utilisation des rappels</vt:lpstr>
      <vt:lpstr>Exemple</vt:lpstr>
      <vt:lpstr>Utilisation des promesses et des rappels de promesse</vt:lpstr>
      <vt:lpstr>Exemple</vt:lpstr>
      <vt:lpstr>Utilisation d’async-await </vt:lpstr>
      <vt:lpstr>Exemple</vt:lpstr>
      <vt:lpstr>Patterns asynchrones</vt:lpstr>
      <vt:lpstr>Patterns asynchrones</vt:lpstr>
      <vt:lpstr>Atelier 1 CallBack</vt:lpstr>
      <vt:lpstr>À l’aide des fonctions fléchées</vt:lpstr>
      <vt:lpstr>Atelier 2 Promesse</vt:lpstr>
      <vt:lpstr>Atelier 3 async-await</vt:lpstr>
      <vt:lpstr>Le même exemple avec promise</vt:lpstr>
      <vt:lpstr>Qu’est-ce que l’event loop Node.js ?</vt:lpstr>
      <vt:lpstr>Les différentes phases de l’event loop Node</vt:lpstr>
      <vt:lpstr>Timers</vt:lpstr>
      <vt:lpstr>Exemple</vt:lpstr>
      <vt:lpstr>Process objects </vt:lpstr>
      <vt:lpstr>Processus Enfant</vt:lpstr>
      <vt:lpstr>Exemple </vt:lpstr>
      <vt:lpstr>Autre exemple</vt:lpstr>
      <vt:lpstr>Les Worker Threads</vt:lpstr>
      <vt:lpstr>Exemple worker </vt:lpstr>
      <vt:lpstr>Exemple Programme Principale</vt:lpstr>
    </vt:vector>
  </TitlesOfParts>
  <Company>HP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NODEJS</dc:title>
  <dc:creator>HADDANE ISRAA</dc:creator>
  <cp:lastModifiedBy>admin</cp:lastModifiedBy>
  <cp:revision>125</cp:revision>
  <dcterms:created xsi:type="dcterms:W3CDTF">2023-03-26T13:41:48Z</dcterms:created>
  <dcterms:modified xsi:type="dcterms:W3CDTF">2024-02-07T14:36:50Z</dcterms:modified>
</cp:coreProperties>
</file>